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7" r:id="rId16"/>
    <p:sldId id="270" r:id="rId17"/>
    <p:sldId id="271" r:id="rId18"/>
    <p:sldId id="272" r:id="rId19"/>
    <p:sldId id="273" r:id="rId20"/>
    <p:sldId id="274" r:id="rId21"/>
    <p:sldId id="275" r:id="rId22"/>
    <p:sldId id="276"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yNtSNGuGrNuANOoQIIWlDBCPAB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05"/>
    <p:restoredTop sz="89026"/>
  </p:normalViewPr>
  <p:slideViewPr>
    <p:cSldViewPr snapToGrid="0" snapToObjects="1">
      <p:cViewPr varScale="1">
        <p:scale>
          <a:sx n="123" d="100"/>
          <a:sy n="123" d="100"/>
        </p:scale>
        <p:origin x="3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y.ibisworld.com/us/en/business-environment-profiles/b106"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my.ibisworld.com/us/en/business-environment-profiles/b223" TargetMode="External"/><Relationship Id="rId4" Type="http://schemas.openxmlformats.org/officeDocument/2006/relationships/hyperlink" Target="https://my.ibisworld.com/us/en/business-environment-profiles/a5227"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1350" u="sng" dirty="0">
                <a:solidFill>
                  <a:srgbClr val="C94927"/>
                </a:solidFill>
                <a:latin typeface="Arial"/>
                <a:ea typeface="Arial"/>
                <a:cs typeface="Arial"/>
                <a:sym typeface="Arial"/>
                <a:hlinkClick r:id="rId3">
                  <a:extLst>
                    <a:ext uri="{A12FA001-AC4F-418D-AE19-62706E023703}">
                      <ahyp:hlinkClr xmlns:ahyp="http://schemas.microsoft.com/office/drawing/2018/hyperlinkcolor" val="tx"/>
                    </a:ext>
                  </a:extLst>
                </a:hlinkClick>
              </a:rPr>
              <a:t>Industrial production index</a:t>
            </a:r>
            <a:endParaRPr sz="1350" u="sng" dirty="0">
              <a:solidFill>
                <a:srgbClr val="C94927"/>
              </a:solidFill>
              <a:latin typeface="Arial"/>
              <a:ea typeface="Arial"/>
              <a:cs typeface="Arial"/>
              <a:sym typeface="Arial"/>
            </a:endParaRPr>
          </a:p>
          <a:p>
            <a:pPr marL="0" lvl="0" indent="0" algn="l" rtl="0">
              <a:lnSpc>
                <a:spcPct val="200000"/>
              </a:lnSpc>
              <a:spcBef>
                <a:spcPts val="900"/>
              </a:spcBef>
              <a:spcAft>
                <a:spcPts val="0"/>
              </a:spcAft>
              <a:buNone/>
            </a:pPr>
            <a:r>
              <a:rPr lang="en-US" sz="1050" dirty="0">
                <a:solidFill>
                  <a:srgbClr val="333333"/>
                </a:solidFill>
                <a:latin typeface="Roboto"/>
                <a:ea typeface="Roboto"/>
                <a:cs typeface="Roboto"/>
                <a:sym typeface="Roboto"/>
              </a:rPr>
              <a:t>The industrial production index measures the output of the manufacturing, mining and utility sectors. The industrial sector has the highest energy consumption rate, and, thus, as industrial production grows, the sector's demand for electricity grows, which supports spending on electrical infrastructure and industry products. Similarly, many industrial production processes require electrical equipment as component parts for end products. In 2021, the industrial production index is expected to increase 4.9%.</a:t>
            </a:r>
            <a:endParaRPr sz="1050" dirty="0">
              <a:solidFill>
                <a:srgbClr val="333333"/>
              </a:solidFill>
              <a:latin typeface="Roboto"/>
              <a:ea typeface="Roboto"/>
              <a:cs typeface="Roboto"/>
              <a:sym typeface="Roboto"/>
            </a:endParaRPr>
          </a:p>
          <a:p>
            <a:pPr marL="0" lvl="0" indent="0" algn="l" rtl="0">
              <a:lnSpc>
                <a:spcPct val="150000"/>
              </a:lnSpc>
              <a:spcBef>
                <a:spcPts val="1200"/>
              </a:spcBef>
              <a:spcAft>
                <a:spcPts val="0"/>
              </a:spcAft>
              <a:buNone/>
            </a:pPr>
            <a:r>
              <a:rPr lang="en-US" sz="1350" u="sng" dirty="0">
                <a:solidFill>
                  <a:srgbClr val="C94927"/>
                </a:solidFill>
                <a:latin typeface="Arial"/>
                <a:ea typeface="Arial"/>
                <a:cs typeface="Arial"/>
                <a:sym typeface="Arial"/>
                <a:hlinkClick r:id="rId4">
                  <a:extLst>
                    <a:ext uri="{A12FA001-AC4F-418D-AE19-62706E023703}">
                      <ahyp:hlinkClr xmlns:ahyp="http://schemas.microsoft.com/office/drawing/2018/hyperlinkcolor" val="tx"/>
                    </a:ext>
                  </a:extLst>
                </a:hlinkClick>
              </a:rPr>
              <a:t>World price of aluminum</a:t>
            </a:r>
            <a:endParaRPr sz="1350" u="sng" dirty="0">
              <a:solidFill>
                <a:srgbClr val="C94927"/>
              </a:solidFill>
              <a:latin typeface="Arial"/>
              <a:ea typeface="Arial"/>
              <a:cs typeface="Arial"/>
              <a:sym typeface="Arial"/>
            </a:endParaRPr>
          </a:p>
          <a:p>
            <a:pPr marL="0" lvl="0" indent="0" algn="l" rtl="0">
              <a:lnSpc>
                <a:spcPct val="200000"/>
              </a:lnSpc>
              <a:spcBef>
                <a:spcPts val="900"/>
              </a:spcBef>
              <a:spcAft>
                <a:spcPts val="0"/>
              </a:spcAft>
              <a:buNone/>
            </a:pPr>
            <a:r>
              <a:rPr lang="en-US" sz="1050" dirty="0">
                <a:solidFill>
                  <a:srgbClr val="333333"/>
                </a:solidFill>
                <a:latin typeface="Roboto"/>
                <a:ea typeface="Roboto"/>
                <a:cs typeface="Roboto"/>
                <a:sym typeface="Roboto"/>
              </a:rPr>
              <a:t>Aluminum is an essential raw material for electrical equipment manufacturing. Thus, as a significant input cost to industry manufacturers, the world price of aluminum influences industry revenue. As the world price of aluminum increases, manufacturers' production costs increase and are absorbed by the consumer in the form of higher prices. In 2021, the world price of aluminum is expected to increase.</a:t>
            </a:r>
            <a:endParaRPr sz="1050" dirty="0">
              <a:solidFill>
                <a:srgbClr val="333333"/>
              </a:solidFill>
              <a:latin typeface="Roboto"/>
              <a:ea typeface="Roboto"/>
              <a:cs typeface="Roboto"/>
              <a:sym typeface="Roboto"/>
            </a:endParaRPr>
          </a:p>
          <a:p>
            <a:pPr marL="0" lvl="0" indent="0" algn="l" rtl="0">
              <a:lnSpc>
                <a:spcPct val="150000"/>
              </a:lnSpc>
              <a:spcBef>
                <a:spcPts val="1200"/>
              </a:spcBef>
              <a:spcAft>
                <a:spcPts val="0"/>
              </a:spcAft>
              <a:buNone/>
            </a:pPr>
            <a:r>
              <a:rPr lang="en-US" sz="1350" u="sng" dirty="0">
                <a:solidFill>
                  <a:srgbClr val="C94927"/>
                </a:solidFill>
                <a:latin typeface="Arial"/>
                <a:ea typeface="Arial"/>
                <a:cs typeface="Arial"/>
                <a:sym typeface="Arial"/>
                <a:hlinkClick r:id="rId5">
                  <a:extLst>
                    <a:ext uri="{A12FA001-AC4F-418D-AE19-62706E023703}">
                      <ahyp:hlinkClr xmlns:ahyp="http://schemas.microsoft.com/office/drawing/2018/hyperlinkcolor" val="tx"/>
                    </a:ext>
                  </a:extLst>
                </a:hlinkClick>
              </a:rPr>
              <a:t>Value of private nonresidential construction</a:t>
            </a:r>
            <a:endParaRPr sz="1350" u="sng" dirty="0">
              <a:solidFill>
                <a:srgbClr val="C94927"/>
              </a:solidFill>
              <a:latin typeface="Arial"/>
              <a:ea typeface="Arial"/>
              <a:cs typeface="Arial"/>
              <a:sym typeface="Arial"/>
            </a:endParaRPr>
          </a:p>
          <a:p>
            <a:pPr marL="0" lvl="0" indent="0" algn="l" rtl="0">
              <a:lnSpc>
                <a:spcPct val="200000"/>
              </a:lnSpc>
              <a:spcBef>
                <a:spcPts val="900"/>
              </a:spcBef>
              <a:spcAft>
                <a:spcPts val="0"/>
              </a:spcAft>
              <a:buNone/>
            </a:pPr>
            <a:r>
              <a:rPr lang="en-US" sz="1050" dirty="0">
                <a:solidFill>
                  <a:srgbClr val="333333"/>
                </a:solidFill>
                <a:latin typeface="Roboto"/>
                <a:ea typeface="Roboto"/>
                <a:cs typeface="Roboto"/>
                <a:sym typeface="Roboto"/>
              </a:rPr>
              <a:t>Construction markets rely on electrical equipment manufacturers to produce products to use as inputs in construction projects, primarily nonresidential construction. Thus, as nonresidential construction increases, demand for electrical equipment increases as well. The value of private nonresidential construction declined in 2020 as companies reduced investment or deterred projects in wake of the COVID-19 (coronavirus) pandemic. In 2021, the value of nonresidential construction is expected to calcine, posing a threat to industry operators.</a:t>
            </a:r>
            <a:endParaRPr sz="1050" dirty="0">
              <a:solidFill>
                <a:srgbClr val="333333"/>
              </a:solidFill>
              <a:latin typeface="Roboto"/>
              <a:ea typeface="Roboto"/>
              <a:cs typeface="Roboto"/>
              <a:sym typeface="Roboto"/>
            </a:endParaRPr>
          </a:p>
          <a:p>
            <a:pPr marL="0" lvl="0" indent="0" algn="l" rtl="0">
              <a:lnSpc>
                <a:spcPct val="200000"/>
              </a:lnSpc>
              <a:spcBef>
                <a:spcPts val="1200"/>
              </a:spcBef>
              <a:spcAft>
                <a:spcPts val="0"/>
              </a:spcAft>
              <a:buClr>
                <a:schemeClr val="dk1"/>
              </a:buClr>
              <a:buSzPts val="1100"/>
              <a:buFont typeface="Arial"/>
              <a:buNone/>
            </a:pPr>
            <a:endParaRPr sz="1050" dirty="0">
              <a:solidFill>
                <a:srgbClr val="333333"/>
              </a:solidFill>
              <a:latin typeface="Roboto"/>
              <a:ea typeface="Roboto"/>
              <a:cs typeface="Roboto"/>
              <a:sym typeface="Roboto"/>
            </a:endParaRPr>
          </a:p>
          <a:p>
            <a:pPr marL="0" lvl="0" indent="0" algn="l" rtl="0">
              <a:spcBef>
                <a:spcPts val="1200"/>
              </a:spcBef>
              <a:spcAft>
                <a:spcPts val="0"/>
              </a:spcAft>
              <a:buNone/>
            </a:pPr>
            <a:endParaRPr dirty="0"/>
          </a:p>
        </p:txBody>
      </p:sp>
      <p:sp>
        <p:nvSpPr>
          <p:cNvPr id="189" name="Google Shape;18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7" name="Google Shape;2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f90bd8c1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f90bd8c1e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f90bd8c1e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rgbClr val="7A1315"/>
                </a:solidFill>
                <a:latin typeface="Roboto"/>
                <a:ea typeface="Roboto"/>
                <a:cs typeface="Roboto"/>
                <a:sym typeface="Roboto"/>
              </a:rPr>
              <a:t>The major factors driving demand for electrical equipment include the following: growth in demand for electricity; the rising cost of energy and electricity; per capita disposable income; demand for construction, and the need for secure power.</a:t>
            </a:r>
            <a:endParaRPr dirty="0">
              <a:solidFill>
                <a:srgbClr val="7A1315"/>
              </a:solidFill>
              <a:latin typeface="Roboto"/>
              <a:ea typeface="Roboto"/>
              <a:cs typeface="Roboto"/>
              <a:sym typeface="Roboto"/>
            </a:endParaRPr>
          </a:p>
          <a:p>
            <a:pPr marL="0" marR="342900" lvl="0" indent="0" algn="l" rtl="0">
              <a:lnSpc>
                <a:spcPct val="115000"/>
              </a:lnSpc>
              <a:spcBef>
                <a:spcPts val="1100"/>
              </a:spcBef>
              <a:spcAft>
                <a:spcPts val="0"/>
              </a:spcAft>
              <a:buClr>
                <a:schemeClr val="dk1"/>
              </a:buClr>
              <a:buSzPts val="1100"/>
              <a:buFont typeface="Arial"/>
              <a:buNone/>
            </a:pPr>
            <a:r>
              <a:rPr lang="en-US" dirty="0">
                <a:solidFill>
                  <a:srgbClr val="333333"/>
                </a:solidFill>
                <a:highlight>
                  <a:srgbClr val="FFFFFF"/>
                </a:highlight>
                <a:latin typeface="Roboto"/>
                <a:ea typeface="Roboto"/>
                <a:cs typeface="Roboto"/>
                <a:sym typeface="Roboto"/>
              </a:rPr>
              <a:t>In addition, government laws, regulations and policies affect demand for industry products. The importance of the drivers and demand determinants for electrical equipment can vary by electrical product. Every product in this industry is affected by per capita disposable income to a degree because downstream industries that purchase industry products only demand as much as can satisfy their consumer demand. Thus, the demand determinants which face this industry's downstream markets have significant effects on the industry as well. Since industry products are essential components in a wide variety of finished goods, demand within this industry is not significantly affected by seasonality and no close substitutes are easily available.</a:t>
            </a:r>
            <a:endParaRPr dirty="0">
              <a:solidFill>
                <a:srgbClr val="333333"/>
              </a:solidFill>
              <a:highlight>
                <a:srgbClr val="FFFFFF"/>
              </a:highlight>
              <a:latin typeface="Roboto"/>
              <a:ea typeface="Roboto"/>
              <a:cs typeface="Roboto"/>
              <a:sym typeface="Roboto"/>
            </a:endParaRPr>
          </a:p>
          <a:p>
            <a:pPr marL="0" marR="342900" lvl="0" indent="0" algn="l" rtl="0">
              <a:lnSpc>
                <a:spcPct val="115000"/>
              </a:lnSpc>
              <a:spcBef>
                <a:spcPts val="1200"/>
              </a:spcBef>
              <a:spcAft>
                <a:spcPts val="0"/>
              </a:spcAft>
              <a:buClr>
                <a:schemeClr val="dk1"/>
              </a:buClr>
              <a:buSzPts val="1100"/>
              <a:buFont typeface="Arial"/>
              <a:buNone/>
            </a:pPr>
            <a:r>
              <a:rPr lang="en-US" dirty="0">
                <a:solidFill>
                  <a:srgbClr val="333333"/>
                </a:solidFill>
                <a:highlight>
                  <a:srgbClr val="FFFFFF"/>
                </a:highlight>
                <a:latin typeface="Roboto"/>
                <a:ea typeface="Roboto"/>
                <a:cs typeface="Roboto"/>
                <a:sym typeface="Roboto"/>
              </a:rPr>
              <a:t>Demand for motor and generator products is fueled by general economic growth, consumer spending and industrial production. Demand for switchgear equipment is affected by spending on transmission network substations and by building construction and renovation activity. Similarly, demand for relay and industrial control products is largely driven by increases in industrial production and building construction. Thus, the industry is highly sensitive to the macroeconomic environment and capital expenditure levels.</a:t>
            </a:r>
            <a:endParaRPr dirty="0">
              <a:solidFill>
                <a:srgbClr val="333333"/>
              </a:solidFill>
              <a:highlight>
                <a:srgbClr val="FFFFFF"/>
              </a:highlight>
              <a:latin typeface="Roboto"/>
              <a:ea typeface="Roboto"/>
              <a:cs typeface="Roboto"/>
              <a:sym typeface="Roboto"/>
            </a:endParaRPr>
          </a:p>
          <a:p>
            <a:pPr marL="0" lvl="0" indent="0" algn="l" rtl="0">
              <a:spcBef>
                <a:spcPts val="1200"/>
              </a:spcBef>
              <a:spcAft>
                <a:spcPts val="0"/>
              </a:spcAft>
              <a:buNone/>
            </a:pPr>
            <a:r>
              <a:rPr lang="en-US" dirty="0">
                <a:solidFill>
                  <a:srgbClr val="333333"/>
                </a:solidFill>
                <a:highlight>
                  <a:srgbClr val="FFFFFF"/>
                </a:highlight>
                <a:latin typeface="Roboto"/>
                <a:ea typeface="Roboto"/>
                <a:cs typeface="Roboto"/>
                <a:sym typeface="Roboto"/>
              </a:rPr>
              <a:t>Over the five years to 2021, revenue for the Electrical Equipment Manufacturing industry has grown despite difficult operating conditions bookending the current period. In 2016, the industry was still enduring the effects of China's sudden decline in GDP and its shock to commodities. However, following this, the industry experienced robust growth as global industrial activity rebounded and major companies undertook acquisitions. This growth offset the significant effect of the COVID-19 (coronavirus) pandemic on the industry as global economic activity slowed. widespread vaccine distribution in 2021 has spurred an economic recovery, industry operators struggle to keep up with pent-up demand, reporting long lead times and idle capacities, amid supply chain disruptions and labor shortages. However, supply shortages have shifted pricing power to manufacturers, encouraging profit growth. Overall, a rebound in the industrial production index has enabled industry manufacturers to recover from pandemic-induced lows. Resultingly, industry revenue is estimated to increase an annualized 0.6% to $41.1 billion over the five years to 2021, including a 5.0% recovery in 2021.</a:t>
            </a:r>
            <a:endParaRPr dirty="0"/>
          </a:p>
        </p:txBody>
      </p:sp>
      <p:sp>
        <p:nvSpPr>
          <p:cNvPr id="173" name="Google Shape;1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613E35"/>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6"/>
          <p:cNvSpPr txBox="1">
            <a:spLocks noGrp="1"/>
          </p:cNvSpPr>
          <p:nvPr>
            <p:ph type="title"/>
          </p:nvPr>
        </p:nvSpPr>
        <p:spPr>
          <a:xfrm>
            <a:off x="838200" y="281151"/>
            <a:ext cx="10515600" cy="6085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13E3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4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46"/>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7"/>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13E3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7"/>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4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47"/>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8"/>
          <p:cNvSpPr txBox="1">
            <a:spLocks noGrp="1"/>
          </p:cNvSpPr>
          <p:nvPr>
            <p:ph type="title"/>
          </p:nvPr>
        </p:nvSpPr>
        <p:spPr>
          <a:xfrm>
            <a:off x="838200" y="281151"/>
            <a:ext cx="10515600" cy="6085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13E3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8"/>
          <p:cNvSpPr txBox="1">
            <a:spLocks noGrp="1"/>
          </p:cNvSpPr>
          <p:nvPr>
            <p:ph type="body" idx="1"/>
          </p:nvPr>
        </p:nvSpPr>
        <p:spPr>
          <a:xfrm>
            <a:off x="838200" y="1246597"/>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613E35"/>
              </a:buClr>
              <a:buSzPts val="2800"/>
              <a:buChar char="•"/>
              <a:defRPr sz="2800">
                <a:solidFill>
                  <a:srgbClr val="613E35"/>
                </a:solidFill>
              </a:defRPr>
            </a:lvl1pPr>
            <a:lvl2pPr marL="914400" lvl="1" indent="-342900" algn="l">
              <a:lnSpc>
                <a:spcPct val="90000"/>
              </a:lnSpc>
              <a:spcBef>
                <a:spcPts val="500"/>
              </a:spcBef>
              <a:spcAft>
                <a:spcPts val="0"/>
              </a:spcAft>
              <a:buClr>
                <a:schemeClr val="dk1"/>
              </a:buClr>
              <a:buSzPts val="1800"/>
              <a:buChar char="•"/>
              <a:defRPr sz="1800">
                <a:solidFill>
                  <a:schemeClr val="dk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8"/>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 name="Google Shape;25;p38"/>
          <p:cNvSpPr/>
          <p:nvPr/>
        </p:nvSpPr>
        <p:spPr>
          <a:xfrm>
            <a:off x="578076" y="942331"/>
            <a:ext cx="11439461" cy="126742"/>
          </a:xfrm>
          <a:prstGeom prst="rect">
            <a:avLst/>
          </a:prstGeom>
          <a:solidFill>
            <a:srgbClr val="613E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a:solidFill>
                <a:schemeClr val="lt1"/>
              </a:solidFill>
              <a:latin typeface="Calibri"/>
              <a:ea typeface="Calibri"/>
              <a:cs typeface="Calibri"/>
              <a:sym typeface="Calibri"/>
            </a:endParaRPr>
          </a:p>
        </p:txBody>
      </p:sp>
      <p:sp>
        <p:nvSpPr>
          <p:cNvPr id="26" name="Google Shape;26;p38"/>
          <p:cNvSpPr/>
          <p:nvPr/>
        </p:nvSpPr>
        <p:spPr>
          <a:xfrm>
            <a:off x="578076" y="1069075"/>
            <a:ext cx="11439461" cy="45719"/>
          </a:xfrm>
          <a:prstGeom prst="rect">
            <a:avLst/>
          </a:prstGeom>
          <a:solidFill>
            <a:srgbClr val="FBB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9"/>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13E35"/>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9"/>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3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39"/>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0"/>
          <p:cNvSpPr txBox="1">
            <a:spLocks noGrp="1"/>
          </p:cNvSpPr>
          <p:nvPr>
            <p:ph type="title"/>
          </p:nvPr>
        </p:nvSpPr>
        <p:spPr>
          <a:xfrm>
            <a:off x="838200" y="281151"/>
            <a:ext cx="10515600" cy="6085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13E3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4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40"/>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1"/>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13E3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1"/>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1"/>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4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41"/>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2"/>
          <p:cNvSpPr txBox="1">
            <a:spLocks noGrp="1"/>
          </p:cNvSpPr>
          <p:nvPr>
            <p:ph type="title"/>
          </p:nvPr>
        </p:nvSpPr>
        <p:spPr>
          <a:xfrm>
            <a:off x="838200" y="281151"/>
            <a:ext cx="10515600" cy="6085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13E3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4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42"/>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4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43"/>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13E35"/>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4"/>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4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44"/>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13E35"/>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5"/>
          <p:cNvSpPr>
            <a:spLocks noGrp="1"/>
          </p:cNvSpPr>
          <p:nvPr>
            <p:ph type="pic" idx="2"/>
          </p:nvPr>
        </p:nvSpPr>
        <p:spPr>
          <a:xfrm>
            <a:off x="5183188" y="987427"/>
            <a:ext cx="6172200" cy="4873625"/>
          </a:xfrm>
          <a:prstGeom prst="rect">
            <a:avLst/>
          </a:prstGeom>
          <a:noFill/>
          <a:ln>
            <a:noFill/>
          </a:ln>
        </p:spPr>
      </p:sp>
      <p:sp>
        <p:nvSpPr>
          <p:cNvPr id="68" name="Google Shape;68;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4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45"/>
          <p:cNvSpPr txBox="1">
            <a:spLocks noGrp="1"/>
          </p:cNvSpPr>
          <p:nvPr>
            <p:ph type="sldNum" idx="12"/>
          </p:nvPr>
        </p:nvSpPr>
        <p:spPr>
          <a:xfrm>
            <a:off x="11608545" y="6356353"/>
            <a:ext cx="408992"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838200" y="281151"/>
            <a:ext cx="10515600" cy="60853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613E35"/>
              </a:buClr>
              <a:buSzPts val="4000"/>
              <a:buFont typeface="Calibri"/>
              <a:buNone/>
              <a:defRPr sz="4000" b="0" i="0" u="none" strike="noStrike" cap="none">
                <a:solidFill>
                  <a:srgbClr val="613E3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 name="Google Shape;12;p36"/>
          <p:cNvCxnSpPr/>
          <p:nvPr/>
        </p:nvCxnSpPr>
        <p:spPr>
          <a:xfrm>
            <a:off x="490992" y="281149"/>
            <a:ext cx="0" cy="6186616"/>
          </a:xfrm>
          <a:prstGeom prst="straightConnector1">
            <a:avLst/>
          </a:prstGeom>
          <a:noFill/>
          <a:ln w="9525" cap="flat" cmpd="sng">
            <a:solidFill>
              <a:srgbClr val="FBB901"/>
            </a:solidFill>
            <a:prstDash val="solid"/>
            <a:miter lim="800000"/>
            <a:headEnd type="none" w="sm" len="sm"/>
            <a:tailEnd type="none" w="sm" len="sm"/>
          </a:ln>
        </p:spPr>
      </p:cxnSp>
      <p:sp>
        <p:nvSpPr>
          <p:cNvPr id="13" name="Google Shape;13;p36"/>
          <p:cNvSpPr txBox="1"/>
          <p:nvPr/>
        </p:nvSpPr>
        <p:spPr>
          <a:xfrm rot="-5400000">
            <a:off x="-827680" y="3824322"/>
            <a:ext cx="2276670" cy="353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u="none" strike="noStrike" cap="none">
                <a:solidFill>
                  <a:srgbClr val="BFBFBF"/>
                </a:solidFill>
                <a:latin typeface="Calibri"/>
                <a:ea typeface="Calibri"/>
                <a:cs typeface="Calibri"/>
                <a:sym typeface="Calibri"/>
              </a:rPr>
              <a:t>Students in Money Management</a:t>
            </a:r>
            <a:endParaRPr/>
          </a:p>
        </p:txBody>
      </p:sp>
      <p:pic>
        <p:nvPicPr>
          <p:cNvPr id="14" name="Google Shape;14;p36"/>
          <p:cNvPicPr preferRelativeResize="0"/>
          <p:nvPr/>
        </p:nvPicPr>
        <p:blipFill rotWithShape="1">
          <a:blip r:embed="rId13">
            <a:alphaModFix/>
          </a:blip>
          <a:srcRect/>
          <a:stretch/>
        </p:blipFill>
        <p:spPr>
          <a:xfrm>
            <a:off x="571307" y="6384324"/>
            <a:ext cx="911504" cy="419547"/>
          </a:xfrm>
          <a:prstGeom prst="rect">
            <a:avLst/>
          </a:prstGeom>
          <a:noFill/>
          <a:ln>
            <a:noFill/>
          </a:ln>
        </p:spPr>
      </p:pic>
      <p:sp>
        <p:nvSpPr>
          <p:cNvPr id="15" name="Google Shape;15;p36"/>
          <p:cNvSpPr txBox="1"/>
          <p:nvPr/>
        </p:nvSpPr>
        <p:spPr>
          <a:xfrm>
            <a:off x="11615315" y="6467766"/>
            <a:ext cx="39545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100">
                <a:solidFill>
                  <a:srgbClr val="613E35"/>
                </a:solidFill>
                <a:latin typeface="Calibri"/>
                <a:ea typeface="Calibri"/>
                <a:cs typeface="Calibri"/>
                <a:sym typeface="Calibri"/>
              </a:rPr>
              <a:t>‹#›</a:t>
            </a:fld>
            <a:endParaRPr sz="1100">
              <a:solidFill>
                <a:srgbClr val="613E35"/>
              </a:solidFill>
              <a:latin typeface="Calibri"/>
              <a:ea typeface="Calibri"/>
              <a:cs typeface="Calibri"/>
              <a:sym typeface="Calibri"/>
            </a:endParaRPr>
          </a:p>
        </p:txBody>
      </p:sp>
      <p:pic>
        <p:nvPicPr>
          <p:cNvPr id="16" name="Google Shape;16;p36" descr="Reliance Steel &amp;amp; Aluminum Co. - A leading diversified metal solutions  provider."/>
          <p:cNvPicPr preferRelativeResize="0"/>
          <p:nvPr/>
        </p:nvPicPr>
        <p:blipFill rotWithShape="1">
          <a:blip r:embed="rId14">
            <a:alphaModFix/>
          </a:blip>
          <a:srcRect/>
          <a:stretch/>
        </p:blipFill>
        <p:spPr>
          <a:xfrm>
            <a:off x="11135117" y="85776"/>
            <a:ext cx="960399" cy="3907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tiff"/><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2603944" y="1669443"/>
            <a:ext cx="6984112"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613E35"/>
              </a:buClr>
              <a:buSzPts val="5400"/>
              <a:buFont typeface="Calibri"/>
              <a:buNone/>
            </a:pPr>
            <a:r>
              <a:rPr lang="en-US" sz="5400" dirty="0"/>
              <a:t>Eaton Corporation (ETN)</a:t>
            </a:r>
            <a:endParaRPr sz="5400" b="1" dirty="0">
              <a:latin typeface="Calibri"/>
              <a:ea typeface="Calibri"/>
              <a:cs typeface="Calibri"/>
              <a:sym typeface="Calibri"/>
            </a:endParaRPr>
          </a:p>
        </p:txBody>
      </p:sp>
      <p:sp>
        <p:nvSpPr>
          <p:cNvPr id="89" name="Google Shape;89;p1"/>
          <p:cNvSpPr/>
          <p:nvPr/>
        </p:nvSpPr>
        <p:spPr>
          <a:xfrm>
            <a:off x="552009" y="4160559"/>
            <a:ext cx="11549451" cy="378941"/>
          </a:xfrm>
          <a:prstGeom prst="rect">
            <a:avLst/>
          </a:prstGeom>
          <a:solidFill>
            <a:srgbClr val="613E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dirty="0">
                <a:solidFill>
                  <a:schemeClr val="lt1"/>
                </a:solidFill>
                <a:latin typeface="Calibri"/>
                <a:ea typeface="Calibri"/>
                <a:cs typeface="Calibri"/>
                <a:sym typeface="Calibri"/>
              </a:rPr>
              <a:t>October 1</a:t>
            </a:r>
            <a:r>
              <a:rPr lang="en-US" b="1" dirty="0">
                <a:solidFill>
                  <a:schemeClr val="lt1"/>
                </a:solidFill>
                <a:latin typeface="Calibri"/>
                <a:ea typeface="Calibri"/>
                <a:cs typeface="Calibri"/>
                <a:sym typeface="Calibri"/>
              </a:rPr>
              <a:t>8</a:t>
            </a:r>
            <a:r>
              <a:rPr lang="en-US" sz="1400" b="1" dirty="0">
                <a:solidFill>
                  <a:schemeClr val="lt1"/>
                </a:solidFill>
                <a:latin typeface="Calibri"/>
                <a:ea typeface="Calibri"/>
                <a:cs typeface="Calibri"/>
                <a:sym typeface="Calibri"/>
              </a:rPr>
              <a:t>th, 2021 – Buy/Sell Recommendation						Patrick Mann, Nick Krause, Mason Collins</a:t>
            </a:r>
            <a:endParaRPr dirty="0"/>
          </a:p>
        </p:txBody>
      </p:sp>
      <p:sp>
        <p:nvSpPr>
          <p:cNvPr id="90" name="Google Shape;90;p1"/>
          <p:cNvSpPr/>
          <p:nvPr/>
        </p:nvSpPr>
        <p:spPr>
          <a:xfrm>
            <a:off x="552012" y="4539500"/>
            <a:ext cx="11549449" cy="90616"/>
          </a:xfrm>
          <a:prstGeom prst="rect">
            <a:avLst/>
          </a:prstGeom>
          <a:solidFill>
            <a:srgbClr val="FBB9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
          <p:cNvSpPr txBox="1"/>
          <p:nvPr/>
        </p:nvSpPr>
        <p:spPr>
          <a:xfrm>
            <a:off x="4645149" y="3381827"/>
            <a:ext cx="290170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92" name="Google Shape;92;p1" descr="Logo&#10;&#10;Description automatically generated"/>
          <p:cNvPicPr preferRelativeResize="0"/>
          <p:nvPr/>
        </p:nvPicPr>
        <p:blipFill rotWithShape="1">
          <a:blip r:embed="rId3">
            <a:alphaModFix/>
          </a:blip>
          <a:srcRect l="9428" t="8877" r="7387" b="8839"/>
          <a:stretch/>
        </p:blipFill>
        <p:spPr>
          <a:xfrm>
            <a:off x="4552043" y="183993"/>
            <a:ext cx="3229700" cy="2387600"/>
          </a:xfrm>
          <a:prstGeom prst="rect">
            <a:avLst/>
          </a:prstGeom>
          <a:noFill/>
          <a:ln>
            <a:noFill/>
          </a:ln>
        </p:spPr>
      </p:pic>
      <p:sp>
        <p:nvSpPr>
          <p:cNvPr id="93" name="Google Shape;93;p1"/>
          <p:cNvSpPr txBox="1"/>
          <p:nvPr/>
        </p:nvSpPr>
        <p:spPr>
          <a:xfrm>
            <a:off x="11675327" y="167268"/>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4" name="Google Shape;94;p1"/>
          <p:cNvPicPr preferRelativeResize="0"/>
          <p:nvPr/>
        </p:nvPicPr>
        <p:blipFill rotWithShape="1">
          <a:blip r:embed="rId4">
            <a:alphaModFix/>
          </a:blip>
          <a:srcRect t="14772" b="24084"/>
          <a:stretch/>
        </p:blipFill>
        <p:spPr>
          <a:xfrm>
            <a:off x="10490075" y="0"/>
            <a:ext cx="1701925" cy="692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6"/>
          <p:cNvSpPr txBox="1">
            <a:spLocks noGrp="1"/>
          </p:cNvSpPr>
          <p:nvPr>
            <p:ph type="title"/>
          </p:nvPr>
        </p:nvSpPr>
        <p:spPr>
          <a:xfrm>
            <a:off x="801914" y="208580"/>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Macro Overview</a:t>
            </a:r>
            <a:endParaRPr/>
          </a:p>
        </p:txBody>
      </p:sp>
      <p:sp>
        <p:nvSpPr>
          <p:cNvPr id="192" name="Google Shape;192;p16"/>
          <p:cNvSpPr/>
          <p:nvPr/>
        </p:nvSpPr>
        <p:spPr>
          <a:xfrm>
            <a:off x="92364" y="70033"/>
            <a:ext cx="286327" cy="277091"/>
          </a:xfrm>
          <a:prstGeom prst="star5">
            <a:avLst>
              <a:gd name="adj" fmla="val 19098"/>
              <a:gd name="hf" fmla="val 105146"/>
              <a:gd name="vf" fmla="val 110557"/>
            </a:avLst>
          </a:prstGeom>
          <a:solidFill>
            <a:srgbClr val="613E35"/>
          </a:solidFill>
          <a:ln w="12700" cap="flat" cmpd="sng">
            <a:solidFill>
              <a:srgbClr val="FBB9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16"/>
          <p:cNvSpPr txBox="1"/>
          <p:nvPr/>
        </p:nvSpPr>
        <p:spPr>
          <a:xfrm>
            <a:off x="9235976" y="6570800"/>
            <a:ext cx="21276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Calibri"/>
                <a:ea typeface="Calibri"/>
                <a:cs typeface="Calibri"/>
                <a:sym typeface="Calibri"/>
              </a:rPr>
              <a:t>Sources: FRED</a:t>
            </a:r>
            <a:endParaRPr sz="900">
              <a:solidFill>
                <a:srgbClr val="A5A5A5"/>
              </a:solidFill>
              <a:latin typeface="Calibri"/>
              <a:ea typeface="Calibri"/>
              <a:cs typeface="Calibri"/>
              <a:sym typeface="Calibri"/>
            </a:endParaRPr>
          </a:p>
        </p:txBody>
      </p:sp>
      <p:pic>
        <p:nvPicPr>
          <p:cNvPr id="194" name="Google Shape;194;p16"/>
          <p:cNvPicPr preferRelativeResize="0"/>
          <p:nvPr/>
        </p:nvPicPr>
        <p:blipFill rotWithShape="1">
          <a:blip r:embed="rId3">
            <a:alphaModFix/>
          </a:blip>
          <a:srcRect/>
          <a:stretch/>
        </p:blipFill>
        <p:spPr>
          <a:xfrm>
            <a:off x="10590028" y="0"/>
            <a:ext cx="1601972" cy="840541"/>
          </a:xfrm>
          <a:prstGeom prst="rect">
            <a:avLst/>
          </a:prstGeom>
          <a:noFill/>
          <a:ln>
            <a:noFill/>
          </a:ln>
        </p:spPr>
      </p:pic>
      <p:sp>
        <p:nvSpPr>
          <p:cNvPr id="195" name="Google Shape;195;p16"/>
          <p:cNvSpPr/>
          <p:nvPr/>
        </p:nvSpPr>
        <p:spPr>
          <a:xfrm>
            <a:off x="863091" y="4037187"/>
            <a:ext cx="5202300" cy="441600"/>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Total Construction Spending: nonresidential</a:t>
            </a:r>
            <a:endParaRPr sz="1800" b="1">
              <a:solidFill>
                <a:schemeClr val="lt1"/>
              </a:solidFill>
              <a:latin typeface="Calibri"/>
              <a:ea typeface="Calibri"/>
              <a:cs typeface="Calibri"/>
              <a:sym typeface="Calibri"/>
            </a:endParaRPr>
          </a:p>
        </p:txBody>
      </p:sp>
      <p:sp>
        <p:nvSpPr>
          <p:cNvPr id="196" name="Google Shape;196;p16"/>
          <p:cNvSpPr/>
          <p:nvPr/>
        </p:nvSpPr>
        <p:spPr>
          <a:xfrm>
            <a:off x="801916" y="1195712"/>
            <a:ext cx="5202300" cy="441600"/>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Industrial Production: Total Index</a:t>
            </a:r>
            <a:endParaRPr sz="1800" b="1">
              <a:solidFill>
                <a:schemeClr val="lt1"/>
              </a:solidFill>
              <a:latin typeface="Calibri"/>
              <a:ea typeface="Calibri"/>
              <a:cs typeface="Calibri"/>
              <a:sym typeface="Calibri"/>
            </a:endParaRPr>
          </a:p>
        </p:txBody>
      </p:sp>
      <p:sp>
        <p:nvSpPr>
          <p:cNvPr id="197" name="Google Shape;197;p16"/>
          <p:cNvSpPr/>
          <p:nvPr/>
        </p:nvSpPr>
        <p:spPr>
          <a:xfrm>
            <a:off x="6628391" y="1195712"/>
            <a:ext cx="5202300" cy="441600"/>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Global Price of Aluminum ($ per metric ton)</a:t>
            </a:r>
            <a:endParaRPr sz="1800" b="1">
              <a:solidFill>
                <a:schemeClr val="lt1"/>
              </a:solidFill>
              <a:latin typeface="Calibri"/>
              <a:ea typeface="Calibri"/>
              <a:cs typeface="Calibri"/>
              <a:sym typeface="Calibri"/>
            </a:endParaRPr>
          </a:p>
        </p:txBody>
      </p:sp>
      <p:pic>
        <p:nvPicPr>
          <p:cNvPr id="198" name="Google Shape;198;p16"/>
          <p:cNvPicPr preferRelativeResize="0"/>
          <p:nvPr/>
        </p:nvPicPr>
        <p:blipFill rotWithShape="1">
          <a:blip r:embed="rId4">
            <a:alphaModFix/>
          </a:blip>
          <a:srcRect b="3595"/>
          <a:stretch/>
        </p:blipFill>
        <p:spPr>
          <a:xfrm>
            <a:off x="1274075" y="1674650"/>
            <a:ext cx="4084200" cy="2362525"/>
          </a:xfrm>
          <a:prstGeom prst="rect">
            <a:avLst/>
          </a:prstGeom>
          <a:noFill/>
          <a:ln>
            <a:noFill/>
          </a:ln>
        </p:spPr>
      </p:pic>
      <p:pic>
        <p:nvPicPr>
          <p:cNvPr id="199" name="Google Shape;199;p16"/>
          <p:cNvPicPr preferRelativeResize="0"/>
          <p:nvPr/>
        </p:nvPicPr>
        <p:blipFill>
          <a:blip r:embed="rId5">
            <a:alphaModFix/>
          </a:blip>
          <a:stretch>
            <a:fillRect/>
          </a:stretch>
        </p:blipFill>
        <p:spPr>
          <a:xfrm>
            <a:off x="7005038" y="1643625"/>
            <a:ext cx="4311374" cy="2512600"/>
          </a:xfrm>
          <a:prstGeom prst="rect">
            <a:avLst/>
          </a:prstGeom>
          <a:noFill/>
          <a:ln>
            <a:noFill/>
          </a:ln>
        </p:spPr>
      </p:pic>
      <p:pic>
        <p:nvPicPr>
          <p:cNvPr id="200" name="Google Shape;200;p16"/>
          <p:cNvPicPr preferRelativeResize="0"/>
          <p:nvPr/>
        </p:nvPicPr>
        <p:blipFill rotWithShape="1">
          <a:blip r:embed="rId6">
            <a:alphaModFix/>
          </a:blip>
          <a:srcRect t="14772" b="24084"/>
          <a:stretch/>
        </p:blipFill>
        <p:spPr>
          <a:xfrm>
            <a:off x="10490075" y="0"/>
            <a:ext cx="1701925" cy="692500"/>
          </a:xfrm>
          <a:prstGeom prst="rect">
            <a:avLst/>
          </a:prstGeom>
          <a:noFill/>
          <a:ln>
            <a:noFill/>
          </a:ln>
        </p:spPr>
      </p:pic>
      <p:pic>
        <p:nvPicPr>
          <p:cNvPr id="201" name="Google Shape;201;p16"/>
          <p:cNvPicPr preferRelativeResize="0"/>
          <p:nvPr/>
        </p:nvPicPr>
        <p:blipFill>
          <a:blip r:embed="rId7">
            <a:alphaModFix/>
          </a:blip>
          <a:stretch>
            <a:fillRect/>
          </a:stretch>
        </p:blipFill>
        <p:spPr>
          <a:xfrm>
            <a:off x="1583650" y="4478770"/>
            <a:ext cx="3937550" cy="23625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613E35"/>
              </a:buClr>
              <a:buSzPts val="4000"/>
              <a:buFont typeface="Calibri"/>
              <a:buNone/>
            </a:pPr>
            <a:r>
              <a:rPr lang="en-US" sz="4000"/>
              <a:t>Section IV. Risks &amp; Catalysts</a:t>
            </a:r>
            <a:endParaRPr/>
          </a:p>
        </p:txBody>
      </p:sp>
      <p:sp>
        <p:nvSpPr>
          <p:cNvPr id="207" name="Google Shape;207;p18"/>
          <p:cNvSpPr/>
          <p:nvPr/>
        </p:nvSpPr>
        <p:spPr>
          <a:xfrm>
            <a:off x="552009" y="4160559"/>
            <a:ext cx="11549451" cy="378941"/>
          </a:xfrm>
          <a:prstGeom prst="rect">
            <a:avLst/>
          </a:prstGeom>
          <a:solidFill>
            <a:srgbClr val="613E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a:solidFill>
                  <a:schemeClr val="lt1"/>
                </a:solidFill>
                <a:latin typeface="Calibri"/>
                <a:ea typeface="Calibri"/>
                <a:cs typeface="Calibri"/>
                <a:sym typeface="Calibri"/>
              </a:rPr>
              <a:t>Analyst(s): </a:t>
            </a:r>
            <a:endParaRPr/>
          </a:p>
        </p:txBody>
      </p:sp>
      <p:sp>
        <p:nvSpPr>
          <p:cNvPr id="208" name="Google Shape;208;p18"/>
          <p:cNvSpPr/>
          <p:nvPr/>
        </p:nvSpPr>
        <p:spPr>
          <a:xfrm>
            <a:off x="552012" y="4539500"/>
            <a:ext cx="11549449" cy="90616"/>
          </a:xfrm>
          <a:prstGeom prst="rect">
            <a:avLst/>
          </a:prstGeom>
          <a:solidFill>
            <a:srgbClr val="FBB9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9" name="Google Shape;209;p18"/>
          <p:cNvPicPr preferRelativeResize="0"/>
          <p:nvPr/>
        </p:nvPicPr>
        <p:blipFill rotWithShape="1">
          <a:blip r:embed="rId3">
            <a:alphaModFix/>
          </a:blip>
          <a:srcRect/>
          <a:stretch/>
        </p:blipFill>
        <p:spPr>
          <a:xfrm>
            <a:off x="10590028" y="0"/>
            <a:ext cx="1601972" cy="840541"/>
          </a:xfrm>
          <a:prstGeom prst="rect">
            <a:avLst/>
          </a:prstGeom>
          <a:noFill/>
          <a:ln>
            <a:noFill/>
          </a:ln>
        </p:spPr>
      </p:pic>
      <p:pic>
        <p:nvPicPr>
          <p:cNvPr id="210" name="Google Shape;210;p18"/>
          <p:cNvPicPr preferRelativeResize="0"/>
          <p:nvPr/>
        </p:nvPicPr>
        <p:blipFill rotWithShape="1">
          <a:blip r:embed="rId4">
            <a:alphaModFix/>
          </a:blip>
          <a:srcRect t="14772" b="24084"/>
          <a:stretch/>
        </p:blipFill>
        <p:spPr>
          <a:xfrm>
            <a:off x="10490075" y="0"/>
            <a:ext cx="1701925" cy="692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9"/>
          <p:cNvSpPr txBox="1">
            <a:spLocks noGrp="1"/>
          </p:cNvSpPr>
          <p:nvPr>
            <p:ph type="title"/>
          </p:nvPr>
        </p:nvSpPr>
        <p:spPr>
          <a:xfrm>
            <a:off x="801914" y="208580"/>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Risks and Catalysts</a:t>
            </a:r>
            <a:endParaRPr/>
          </a:p>
        </p:txBody>
      </p:sp>
      <p:sp>
        <p:nvSpPr>
          <p:cNvPr id="216" name="Google Shape;216;p19"/>
          <p:cNvSpPr/>
          <p:nvPr/>
        </p:nvSpPr>
        <p:spPr>
          <a:xfrm>
            <a:off x="801914" y="1335230"/>
            <a:ext cx="4901044"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Risks</a:t>
            </a:r>
            <a:endParaRPr sz="1800" b="1">
              <a:solidFill>
                <a:schemeClr val="lt1"/>
              </a:solidFill>
              <a:latin typeface="Calibri"/>
              <a:ea typeface="Calibri"/>
              <a:cs typeface="Calibri"/>
              <a:sym typeface="Calibri"/>
            </a:endParaRPr>
          </a:p>
        </p:txBody>
      </p:sp>
      <p:sp>
        <p:nvSpPr>
          <p:cNvPr id="217" name="Google Shape;217;p19"/>
          <p:cNvSpPr/>
          <p:nvPr/>
        </p:nvSpPr>
        <p:spPr>
          <a:xfrm>
            <a:off x="6991931" y="1350707"/>
            <a:ext cx="4901044"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Catalysts</a:t>
            </a:r>
            <a:endParaRPr sz="1800" b="1">
              <a:solidFill>
                <a:schemeClr val="lt1"/>
              </a:solidFill>
              <a:latin typeface="Calibri"/>
              <a:ea typeface="Calibri"/>
              <a:cs typeface="Calibri"/>
              <a:sym typeface="Calibri"/>
            </a:endParaRPr>
          </a:p>
        </p:txBody>
      </p:sp>
      <p:sp>
        <p:nvSpPr>
          <p:cNvPr id="218" name="Google Shape;218;p19"/>
          <p:cNvSpPr txBox="1"/>
          <p:nvPr/>
        </p:nvSpPr>
        <p:spPr>
          <a:xfrm>
            <a:off x="801914" y="1776843"/>
            <a:ext cx="4901100" cy="2524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Supply chain fluctuations from COVID crisis including iron, steel, and oil could affect profitability</a:t>
            </a: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Tapering quantitative easing</a:t>
            </a: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Tightening regulations, increased competition in energy industry</a:t>
            </a: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Rising interest rates</a:t>
            </a:r>
            <a:endParaRPr sz="20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219" name="Google Shape;219;p19"/>
          <p:cNvSpPr txBox="1"/>
          <p:nvPr/>
        </p:nvSpPr>
        <p:spPr>
          <a:xfrm>
            <a:off x="6991932" y="1776843"/>
            <a:ext cx="4901100" cy="3463200"/>
          </a:xfrm>
          <a:prstGeom prst="rect">
            <a:avLst/>
          </a:prstGeom>
          <a:noFill/>
          <a:ln>
            <a:noFill/>
          </a:ln>
        </p:spPr>
        <p:txBody>
          <a:bodyPr spcFirstLastPara="1" wrap="square" lIns="91425" tIns="45700" rIns="91425" bIns="45700" anchor="t" anchorCtr="0">
            <a:spAutoFit/>
          </a:bodyPr>
          <a:lstStyle/>
          <a:p>
            <a:pPr marL="285750" marR="0" lvl="0" indent="-2921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Growth in demand for aerospace industry products spurred by growth in air traffic</a:t>
            </a:r>
            <a:endParaRPr sz="2000">
              <a:solidFill>
                <a:schemeClr val="dk1"/>
              </a:solidFill>
              <a:latin typeface="Calibri"/>
              <a:ea typeface="Calibri"/>
              <a:cs typeface="Calibri"/>
              <a:sym typeface="Calibri"/>
            </a:endParaRPr>
          </a:p>
          <a:p>
            <a:pPr marL="285750" marR="0" lvl="0" indent="-2921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Fuel efficiency, lower emissions, electric vehicles grow demand for e-vehicle products</a:t>
            </a:r>
            <a:endParaRPr sz="2000">
              <a:solidFill>
                <a:schemeClr val="dk1"/>
              </a:solidFill>
              <a:latin typeface="Calibri"/>
              <a:ea typeface="Calibri"/>
              <a:cs typeface="Calibri"/>
              <a:sym typeface="Calibri"/>
            </a:endParaRPr>
          </a:p>
          <a:p>
            <a:pPr marL="285750" marR="0" lvl="0" indent="-2921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World transitioning towards Internet of things, demand rises for IT products</a:t>
            </a:r>
            <a:endParaRPr sz="2000">
              <a:solidFill>
                <a:schemeClr val="dk1"/>
              </a:solidFill>
              <a:latin typeface="Calibri"/>
              <a:ea typeface="Calibri"/>
              <a:cs typeface="Calibri"/>
              <a:sym typeface="Calibri"/>
            </a:endParaRPr>
          </a:p>
          <a:p>
            <a:pPr marL="285750" marR="0" lvl="0" indent="-2921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Infrastructure bill</a:t>
            </a:r>
            <a:endParaRPr sz="2000">
              <a:solidFill>
                <a:schemeClr val="dk1"/>
              </a:solidFill>
              <a:latin typeface="Calibri"/>
              <a:ea typeface="Calibri"/>
              <a:cs typeface="Calibri"/>
              <a:sym typeface="Calibri"/>
            </a:endParaRPr>
          </a:p>
          <a:p>
            <a:pPr marL="285750" marR="0" lvl="0" indent="-2921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Positive earnings expectations</a:t>
            </a:r>
            <a:endParaRPr sz="2000">
              <a:solidFill>
                <a:schemeClr val="dk1"/>
              </a:solidFill>
              <a:latin typeface="Calibri"/>
              <a:ea typeface="Calibri"/>
              <a:cs typeface="Calibri"/>
              <a:sym typeface="Calibri"/>
            </a:endParaRPr>
          </a:p>
          <a:p>
            <a:pPr marL="285750" marR="0" lvl="0" indent="-2921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Consistent dividend growth</a:t>
            </a:r>
            <a:endParaRPr sz="2000">
              <a:solidFill>
                <a:schemeClr val="dk1"/>
              </a:solidFill>
              <a:latin typeface="Calibri"/>
              <a:ea typeface="Calibri"/>
              <a:cs typeface="Calibri"/>
              <a:sym typeface="Calibri"/>
            </a:endParaRPr>
          </a:p>
          <a:p>
            <a:pPr marL="285750" marR="0" lvl="0" indent="-165100" algn="l" rtl="0">
              <a:spcBef>
                <a:spcPts val="0"/>
              </a:spcBef>
              <a:spcAft>
                <a:spcPts val="0"/>
              </a:spcAft>
              <a:buClr>
                <a:schemeClr val="dk1"/>
              </a:buClr>
              <a:buSzPts val="1900"/>
              <a:buFont typeface="Arial"/>
              <a:buNone/>
            </a:pPr>
            <a:endParaRPr sz="1900">
              <a:solidFill>
                <a:schemeClr val="dk1"/>
              </a:solidFill>
              <a:latin typeface="Calibri"/>
              <a:ea typeface="Calibri"/>
              <a:cs typeface="Calibri"/>
              <a:sym typeface="Calibri"/>
            </a:endParaRPr>
          </a:p>
        </p:txBody>
      </p:sp>
      <p:sp>
        <p:nvSpPr>
          <p:cNvPr id="220" name="Google Shape;220;p19"/>
          <p:cNvSpPr/>
          <p:nvPr/>
        </p:nvSpPr>
        <p:spPr>
          <a:xfrm>
            <a:off x="801914" y="5093160"/>
            <a:ext cx="4901044" cy="1109577"/>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a:solidFill>
                  <a:schemeClr val="lt1"/>
                </a:solidFill>
                <a:latin typeface="Calibri"/>
                <a:ea typeface="Calibri"/>
                <a:cs typeface="Calibri"/>
                <a:sym typeface="Calibri"/>
              </a:rPr>
              <a:t>Despite recent supply chain fluctuations within basic materials such as metal and oil, this volatility should be subsiding the further we get from the COVID-19 crisis. </a:t>
            </a:r>
            <a:endParaRPr sz="1400" b="1">
              <a:solidFill>
                <a:schemeClr val="lt1"/>
              </a:solidFill>
              <a:latin typeface="Calibri"/>
              <a:ea typeface="Calibri"/>
              <a:cs typeface="Calibri"/>
              <a:sym typeface="Calibri"/>
            </a:endParaRPr>
          </a:p>
        </p:txBody>
      </p:sp>
      <p:sp>
        <p:nvSpPr>
          <p:cNvPr id="221" name="Google Shape;221;p19"/>
          <p:cNvSpPr/>
          <p:nvPr/>
        </p:nvSpPr>
        <p:spPr>
          <a:xfrm>
            <a:off x="6991931" y="5081157"/>
            <a:ext cx="4901044" cy="1109577"/>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a:solidFill>
                  <a:schemeClr val="lt1"/>
                </a:solidFill>
                <a:latin typeface="Calibri"/>
                <a:ea typeface="Calibri"/>
                <a:cs typeface="Calibri"/>
                <a:sym typeface="Calibri"/>
              </a:rPr>
              <a:t>Eaton will benefit from growth in the aerospace, electric vehicle and data industries following the COVID-19 crisis.</a:t>
            </a:r>
            <a:endParaRPr sz="1400" b="1">
              <a:solidFill>
                <a:schemeClr val="lt1"/>
              </a:solidFill>
              <a:latin typeface="Calibri"/>
              <a:ea typeface="Calibri"/>
              <a:cs typeface="Calibri"/>
              <a:sym typeface="Calibri"/>
            </a:endParaRPr>
          </a:p>
        </p:txBody>
      </p:sp>
      <p:sp>
        <p:nvSpPr>
          <p:cNvPr id="222" name="Google Shape;222;p19"/>
          <p:cNvSpPr/>
          <p:nvPr/>
        </p:nvSpPr>
        <p:spPr>
          <a:xfrm>
            <a:off x="92364" y="70033"/>
            <a:ext cx="286327" cy="277091"/>
          </a:xfrm>
          <a:prstGeom prst="star5">
            <a:avLst>
              <a:gd name="adj" fmla="val 19098"/>
              <a:gd name="hf" fmla="val 105146"/>
              <a:gd name="vf" fmla="val 110557"/>
            </a:avLst>
          </a:prstGeom>
          <a:solidFill>
            <a:srgbClr val="613E35"/>
          </a:solidFill>
          <a:ln w="12700" cap="flat" cmpd="sng">
            <a:solidFill>
              <a:srgbClr val="FBB9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9"/>
          <p:cNvSpPr txBox="1"/>
          <p:nvPr/>
        </p:nvSpPr>
        <p:spPr>
          <a:xfrm>
            <a:off x="1419026" y="6670250"/>
            <a:ext cx="312826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Calibri"/>
                <a:ea typeface="Calibri"/>
                <a:cs typeface="Calibri"/>
                <a:sym typeface="Calibri"/>
              </a:rPr>
              <a:t>Sources: Company Website, SEC 10Ks 10Qs, Yahoo Finance</a:t>
            </a:r>
            <a:endParaRPr/>
          </a:p>
        </p:txBody>
      </p:sp>
      <p:pic>
        <p:nvPicPr>
          <p:cNvPr id="224" name="Google Shape;224;p19"/>
          <p:cNvPicPr preferRelativeResize="0"/>
          <p:nvPr/>
        </p:nvPicPr>
        <p:blipFill rotWithShape="1">
          <a:blip r:embed="rId3">
            <a:alphaModFix/>
          </a:blip>
          <a:srcRect/>
          <a:stretch/>
        </p:blipFill>
        <p:spPr>
          <a:xfrm>
            <a:off x="10590028" y="0"/>
            <a:ext cx="1601972" cy="840541"/>
          </a:xfrm>
          <a:prstGeom prst="rect">
            <a:avLst/>
          </a:prstGeom>
          <a:noFill/>
          <a:ln>
            <a:noFill/>
          </a:ln>
        </p:spPr>
      </p:pic>
      <p:pic>
        <p:nvPicPr>
          <p:cNvPr id="225" name="Google Shape;225;p19"/>
          <p:cNvPicPr preferRelativeResize="0"/>
          <p:nvPr/>
        </p:nvPicPr>
        <p:blipFill rotWithShape="1">
          <a:blip r:embed="rId4">
            <a:alphaModFix/>
          </a:blip>
          <a:srcRect t="14772" b="24084"/>
          <a:stretch/>
        </p:blipFill>
        <p:spPr>
          <a:xfrm>
            <a:off x="10490075" y="0"/>
            <a:ext cx="1701925" cy="692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613E35"/>
              </a:buClr>
              <a:buSzPts val="4000"/>
              <a:buFont typeface="Calibri"/>
              <a:buNone/>
            </a:pPr>
            <a:r>
              <a:rPr lang="en-US" sz="4000"/>
              <a:t>Section V. Valuation</a:t>
            </a:r>
            <a:endParaRPr/>
          </a:p>
        </p:txBody>
      </p:sp>
      <p:sp>
        <p:nvSpPr>
          <p:cNvPr id="231" name="Google Shape;231;p21"/>
          <p:cNvSpPr/>
          <p:nvPr/>
        </p:nvSpPr>
        <p:spPr>
          <a:xfrm>
            <a:off x="552009" y="4160559"/>
            <a:ext cx="11549451" cy="378941"/>
          </a:xfrm>
          <a:prstGeom prst="rect">
            <a:avLst/>
          </a:prstGeom>
          <a:solidFill>
            <a:srgbClr val="613E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a:solidFill>
                  <a:schemeClr val="lt1"/>
                </a:solidFill>
                <a:latin typeface="Calibri"/>
                <a:ea typeface="Calibri"/>
                <a:cs typeface="Calibri"/>
                <a:sym typeface="Calibri"/>
              </a:rPr>
              <a:t>Analyst(s): </a:t>
            </a:r>
            <a:endParaRPr sz="1400" b="1">
              <a:solidFill>
                <a:schemeClr val="lt1"/>
              </a:solidFill>
              <a:latin typeface="Calibri"/>
              <a:ea typeface="Calibri"/>
              <a:cs typeface="Calibri"/>
              <a:sym typeface="Calibri"/>
            </a:endParaRPr>
          </a:p>
        </p:txBody>
      </p:sp>
      <p:sp>
        <p:nvSpPr>
          <p:cNvPr id="232" name="Google Shape;232;p21"/>
          <p:cNvSpPr/>
          <p:nvPr/>
        </p:nvSpPr>
        <p:spPr>
          <a:xfrm>
            <a:off x="552012" y="4539500"/>
            <a:ext cx="11549449" cy="90616"/>
          </a:xfrm>
          <a:prstGeom prst="rect">
            <a:avLst/>
          </a:prstGeom>
          <a:solidFill>
            <a:srgbClr val="FBB9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3" name="Google Shape;233;p21"/>
          <p:cNvPicPr preferRelativeResize="0"/>
          <p:nvPr/>
        </p:nvPicPr>
        <p:blipFill rotWithShape="1">
          <a:blip r:embed="rId3">
            <a:alphaModFix/>
          </a:blip>
          <a:srcRect/>
          <a:stretch/>
        </p:blipFill>
        <p:spPr>
          <a:xfrm>
            <a:off x="10590028" y="0"/>
            <a:ext cx="1601972" cy="840541"/>
          </a:xfrm>
          <a:prstGeom prst="rect">
            <a:avLst/>
          </a:prstGeom>
          <a:noFill/>
          <a:ln>
            <a:noFill/>
          </a:ln>
        </p:spPr>
      </p:pic>
      <p:pic>
        <p:nvPicPr>
          <p:cNvPr id="234" name="Google Shape;234;p21"/>
          <p:cNvPicPr preferRelativeResize="0"/>
          <p:nvPr/>
        </p:nvPicPr>
        <p:blipFill rotWithShape="1">
          <a:blip r:embed="rId4">
            <a:alphaModFix/>
          </a:blip>
          <a:srcRect t="14772" b="24084"/>
          <a:stretch/>
        </p:blipFill>
        <p:spPr>
          <a:xfrm>
            <a:off x="10490075" y="0"/>
            <a:ext cx="1701925" cy="692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3"/>
          <p:cNvSpPr txBox="1">
            <a:spLocks noGrp="1"/>
          </p:cNvSpPr>
          <p:nvPr>
            <p:ph type="title"/>
          </p:nvPr>
        </p:nvSpPr>
        <p:spPr>
          <a:xfrm>
            <a:off x="801914" y="208580"/>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Comparable Company Analysis – Base Case</a:t>
            </a:r>
            <a:endParaRPr/>
          </a:p>
        </p:txBody>
      </p:sp>
      <p:pic>
        <p:nvPicPr>
          <p:cNvPr id="240" name="Google Shape;240;p23"/>
          <p:cNvPicPr preferRelativeResize="0"/>
          <p:nvPr/>
        </p:nvPicPr>
        <p:blipFill rotWithShape="1">
          <a:blip r:embed="rId3">
            <a:alphaModFix/>
          </a:blip>
          <a:srcRect/>
          <a:stretch/>
        </p:blipFill>
        <p:spPr>
          <a:xfrm>
            <a:off x="10590028" y="0"/>
            <a:ext cx="1601972" cy="840541"/>
          </a:xfrm>
          <a:prstGeom prst="rect">
            <a:avLst/>
          </a:prstGeom>
          <a:noFill/>
          <a:ln>
            <a:noFill/>
          </a:ln>
        </p:spPr>
      </p:pic>
      <p:sp>
        <p:nvSpPr>
          <p:cNvPr id="241" name="Google Shape;241;p23"/>
          <p:cNvSpPr txBox="1"/>
          <p:nvPr/>
        </p:nvSpPr>
        <p:spPr>
          <a:xfrm>
            <a:off x="1587175" y="6550200"/>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solidFill>
                  <a:schemeClr val="accent3"/>
                </a:solidFill>
                <a:latin typeface="Calibri"/>
                <a:ea typeface="Calibri"/>
                <a:cs typeface="Calibri"/>
                <a:sym typeface="Calibri"/>
              </a:rPr>
              <a:t>Sources: WSJ, Yahoo Finance, 10k</a:t>
            </a:r>
            <a:endParaRPr/>
          </a:p>
        </p:txBody>
      </p:sp>
      <p:pic>
        <p:nvPicPr>
          <p:cNvPr id="242" name="Google Shape;242;p23"/>
          <p:cNvPicPr preferRelativeResize="0"/>
          <p:nvPr/>
        </p:nvPicPr>
        <p:blipFill rotWithShape="1">
          <a:blip r:embed="rId4">
            <a:alphaModFix/>
          </a:blip>
          <a:srcRect t="14772" b="24084"/>
          <a:stretch/>
        </p:blipFill>
        <p:spPr>
          <a:xfrm>
            <a:off x="10490075" y="0"/>
            <a:ext cx="1701925" cy="692500"/>
          </a:xfrm>
          <a:prstGeom prst="rect">
            <a:avLst/>
          </a:prstGeom>
          <a:noFill/>
          <a:ln>
            <a:noFill/>
          </a:ln>
        </p:spPr>
      </p:pic>
      <p:pic>
        <p:nvPicPr>
          <p:cNvPr id="4" name="Picture 3">
            <a:extLst>
              <a:ext uri="{FF2B5EF4-FFF2-40B4-BE49-F238E27FC236}">
                <a16:creationId xmlns:a16="http://schemas.microsoft.com/office/drawing/2014/main" id="{876895AB-6BE9-C543-8ED8-D5BDA7D1F507}"/>
              </a:ext>
            </a:extLst>
          </p:cNvPr>
          <p:cNvPicPr>
            <a:picLocks noChangeAspect="1"/>
          </p:cNvPicPr>
          <p:nvPr/>
        </p:nvPicPr>
        <p:blipFill>
          <a:blip r:embed="rId5"/>
          <a:stretch>
            <a:fillRect/>
          </a:stretch>
        </p:blipFill>
        <p:spPr>
          <a:xfrm>
            <a:off x="1494064" y="1216103"/>
            <a:ext cx="9131300" cy="1727200"/>
          </a:xfrm>
          <a:prstGeom prst="rect">
            <a:avLst/>
          </a:prstGeom>
        </p:spPr>
      </p:pic>
      <p:pic>
        <p:nvPicPr>
          <p:cNvPr id="5" name="Picture 4">
            <a:extLst>
              <a:ext uri="{FF2B5EF4-FFF2-40B4-BE49-F238E27FC236}">
                <a16:creationId xmlns:a16="http://schemas.microsoft.com/office/drawing/2014/main" id="{3DCAA0A8-893B-F640-9F31-477A34E72386}"/>
              </a:ext>
            </a:extLst>
          </p:cNvPr>
          <p:cNvPicPr>
            <a:picLocks noChangeAspect="1"/>
          </p:cNvPicPr>
          <p:nvPr/>
        </p:nvPicPr>
        <p:blipFill>
          <a:blip r:embed="rId6"/>
          <a:stretch>
            <a:fillRect/>
          </a:stretch>
        </p:blipFill>
        <p:spPr>
          <a:xfrm>
            <a:off x="1494064" y="2943303"/>
            <a:ext cx="9131300" cy="203200"/>
          </a:xfrm>
          <a:prstGeom prst="rect">
            <a:avLst/>
          </a:prstGeom>
        </p:spPr>
      </p:pic>
      <p:pic>
        <p:nvPicPr>
          <p:cNvPr id="9" name="Picture 8">
            <a:extLst>
              <a:ext uri="{FF2B5EF4-FFF2-40B4-BE49-F238E27FC236}">
                <a16:creationId xmlns:a16="http://schemas.microsoft.com/office/drawing/2014/main" id="{EECFE2FF-978C-DB48-98A3-A5B33BAB13A3}"/>
              </a:ext>
            </a:extLst>
          </p:cNvPr>
          <p:cNvPicPr>
            <a:picLocks noChangeAspect="1"/>
          </p:cNvPicPr>
          <p:nvPr/>
        </p:nvPicPr>
        <p:blipFill>
          <a:blip r:embed="rId7"/>
          <a:stretch>
            <a:fillRect/>
          </a:stretch>
        </p:blipFill>
        <p:spPr>
          <a:xfrm>
            <a:off x="1030650" y="3342289"/>
            <a:ext cx="10310387" cy="262386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3DD1A-1B88-F940-B449-48EE8214FC9B}"/>
              </a:ext>
            </a:extLst>
          </p:cNvPr>
          <p:cNvSpPr>
            <a:spLocks noGrp="1"/>
          </p:cNvSpPr>
          <p:nvPr>
            <p:ph type="title"/>
          </p:nvPr>
        </p:nvSpPr>
        <p:spPr/>
        <p:txBody>
          <a:bodyPr>
            <a:normAutofit fontScale="90000"/>
          </a:bodyPr>
          <a:lstStyle/>
          <a:p>
            <a:r>
              <a:rPr lang="en-US" dirty="0"/>
              <a:t>Multiples Analysis</a:t>
            </a:r>
          </a:p>
        </p:txBody>
      </p:sp>
      <p:pic>
        <p:nvPicPr>
          <p:cNvPr id="5" name="Picture 4">
            <a:extLst>
              <a:ext uri="{FF2B5EF4-FFF2-40B4-BE49-F238E27FC236}">
                <a16:creationId xmlns:a16="http://schemas.microsoft.com/office/drawing/2014/main" id="{A4EA9C6A-B8FE-6B4E-8DA3-96177082F9E2}"/>
              </a:ext>
            </a:extLst>
          </p:cNvPr>
          <p:cNvPicPr>
            <a:picLocks noChangeAspect="1"/>
          </p:cNvPicPr>
          <p:nvPr/>
        </p:nvPicPr>
        <p:blipFill>
          <a:blip r:embed="rId2"/>
          <a:stretch>
            <a:fillRect/>
          </a:stretch>
        </p:blipFill>
        <p:spPr>
          <a:xfrm>
            <a:off x="2360516" y="1113988"/>
            <a:ext cx="8088178" cy="5744012"/>
          </a:xfrm>
          <a:prstGeom prst="rect">
            <a:avLst/>
          </a:prstGeom>
        </p:spPr>
      </p:pic>
    </p:spTree>
    <p:extLst>
      <p:ext uri="{BB962C8B-B14F-4D97-AF65-F5344CB8AC3E}">
        <p14:creationId xmlns:p14="http://schemas.microsoft.com/office/powerpoint/2010/main" val="3861588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5"/>
          <p:cNvSpPr txBox="1">
            <a:spLocks noGrp="1"/>
          </p:cNvSpPr>
          <p:nvPr>
            <p:ph type="title"/>
          </p:nvPr>
        </p:nvSpPr>
        <p:spPr>
          <a:xfrm>
            <a:off x="801914" y="208580"/>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NASDAQ 12-Month estimates</a:t>
            </a:r>
            <a:endParaRPr/>
          </a:p>
        </p:txBody>
      </p:sp>
      <p:pic>
        <p:nvPicPr>
          <p:cNvPr id="248" name="Google Shape;248;p25"/>
          <p:cNvPicPr preferRelativeResize="0"/>
          <p:nvPr/>
        </p:nvPicPr>
        <p:blipFill rotWithShape="1">
          <a:blip r:embed="rId3">
            <a:alphaModFix/>
          </a:blip>
          <a:srcRect/>
          <a:stretch/>
        </p:blipFill>
        <p:spPr>
          <a:xfrm>
            <a:off x="10590028" y="0"/>
            <a:ext cx="1601972" cy="840541"/>
          </a:xfrm>
          <a:prstGeom prst="rect">
            <a:avLst/>
          </a:prstGeom>
          <a:noFill/>
          <a:ln>
            <a:noFill/>
          </a:ln>
        </p:spPr>
      </p:pic>
      <p:pic>
        <p:nvPicPr>
          <p:cNvPr id="249" name="Google Shape;249;p25"/>
          <p:cNvPicPr preferRelativeResize="0"/>
          <p:nvPr/>
        </p:nvPicPr>
        <p:blipFill rotWithShape="1">
          <a:blip r:embed="rId4">
            <a:alphaModFix/>
          </a:blip>
          <a:srcRect l="18088" t="45873" r="36870" b="10556"/>
          <a:stretch/>
        </p:blipFill>
        <p:spPr>
          <a:xfrm>
            <a:off x="1790350" y="1255475"/>
            <a:ext cx="8538750" cy="5162398"/>
          </a:xfrm>
          <a:prstGeom prst="rect">
            <a:avLst/>
          </a:prstGeom>
          <a:noFill/>
          <a:ln>
            <a:noFill/>
          </a:ln>
        </p:spPr>
      </p:pic>
      <p:cxnSp>
        <p:nvCxnSpPr>
          <p:cNvPr id="250" name="Google Shape;250;p25"/>
          <p:cNvCxnSpPr/>
          <p:nvPr/>
        </p:nvCxnSpPr>
        <p:spPr>
          <a:xfrm>
            <a:off x="1942500" y="1267375"/>
            <a:ext cx="8374200" cy="11700"/>
          </a:xfrm>
          <a:prstGeom prst="straightConnector1">
            <a:avLst/>
          </a:prstGeom>
          <a:noFill/>
          <a:ln w="28575" cap="flat" cmpd="sng">
            <a:solidFill>
              <a:schemeClr val="dk1"/>
            </a:solidFill>
            <a:prstDash val="solid"/>
            <a:round/>
            <a:headEnd type="none" w="med" len="med"/>
            <a:tailEnd type="none" w="med" len="med"/>
          </a:ln>
        </p:spPr>
      </p:cxnSp>
      <p:cxnSp>
        <p:nvCxnSpPr>
          <p:cNvPr id="251" name="Google Shape;251;p25"/>
          <p:cNvCxnSpPr/>
          <p:nvPr/>
        </p:nvCxnSpPr>
        <p:spPr>
          <a:xfrm>
            <a:off x="1942500" y="6311575"/>
            <a:ext cx="8374200" cy="11700"/>
          </a:xfrm>
          <a:prstGeom prst="straightConnector1">
            <a:avLst/>
          </a:prstGeom>
          <a:noFill/>
          <a:ln w="28575" cap="flat" cmpd="sng">
            <a:solidFill>
              <a:schemeClr val="dk1"/>
            </a:solidFill>
            <a:prstDash val="solid"/>
            <a:round/>
            <a:headEnd type="none" w="med" len="med"/>
            <a:tailEnd type="none" w="med" len="med"/>
          </a:ln>
        </p:spPr>
      </p:cxnSp>
      <p:cxnSp>
        <p:nvCxnSpPr>
          <p:cNvPr id="252" name="Google Shape;252;p25"/>
          <p:cNvCxnSpPr/>
          <p:nvPr/>
        </p:nvCxnSpPr>
        <p:spPr>
          <a:xfrm>
            <a:off x="1942500" y="1255475"/>
            <a:ext cx="11700" cy="5069700"/>
          </a:xfrm>
          <a:prstGeom prst="straightConnector1">
            <a:avLst/>
          </a:prstGeom>
          <a:noFill/>
          <a:ln w="28575" cap="flat" cmpd="sng">
            <a:solidFill>
              <a:schemeClr val="dk1"/>
            </a:solidFill>
            <a:prstDash val="solid"/>
            <a:round/>
            <a:headEnd type="none" w="med" len="med"/>
            <a:tailEnd type="none" w="med" len="med"/>
          </a:ln>
        </p:spPr>
      </p:cxnSp>
      <p:cxnSp>
        <p:nvCxnSpPr>
          <p:cNvPr id="253" name="Google Shape;253;p25"/>
          <p:cNvCxnSpPr/>
          <p:nvPr/>
        </p:nvCxnSpPr>
        <p:spPr>
          <a:xfrm>
            <a:off x="10316700" y="1255475"/>
            <a:ext cx="11700" cy="5069700"/>
          </a:xfrm>
          <a:prstGeom prst="straightConnector1">
            <a:avLst/>
          </a:prstGeom>
          <a:noFill/>
          <a:ln w="28575" cap="flat" cmpd="sng">
            <a:solidFill>
              <a:schemeClr val="dk1"/>
            </a:solidFill>
            <a:prstDash val="solid"/>
            <a:round/>
            <a:headEnd type="none" w="med" len="med"/>
            <a:tailEnd type="none" w="med" len="med"/>
          </a:ln>
        </p:spPr>
      </p:cxnSp>
      <p:sp>
        <p:nvSpPr>
          <p:cNvPr id="254" name="Google Shape;254;p25"/>
          <p:cNvSpPr txBox="1"/>
          <p:nvPr/>
        </p:nvSpPr>
        <p:spPr>
          <a:xfrm>
            <a:off x="1539800" y="6550200"/>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solidFill>
                  <a:schemeClr val="accent3"/>
                </a:solidFill>
                <a:latin typeface="Calibri"/>
                <a:ea typeface="Calibri"/>
                <a:cs typeface="Calibri"/>
                <a:sym typeface="Calibri"/>
              </a:rPr>
              <a:t>Sources: Nasdaq</a:t>
            </a:r>
            <a:endParaRPr/>
          </a:p>
        </p:txBody>
      </p:sp>
      <p:pic>
        <p:nvPicPr>
          <p:cNvPr id="255" name="Google Shape;255;p25"/>
          <p:cNvPicPr preferRelativeResize="0"/>
          <p:nvPr/>
        </p:nvPicPr>
        <p:blipFill rotWithShape="1">
          <a:blip r:embed="rId5">
            <a:alphaModFix/>
          </a:blip>
          <a:srcRect t="14772" b="24084"/>
          <a:stretch/>
        </p:blipFill>
        <p:spPr>
          <a:xfrm>
            <a:off x="10490075" y="0"/>
            <a:ext cx="1701925" cy="692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613E35"/>
              </a:buClr>
              <a:buSzPts val="4000"/>
              <a:buFont typeface="Calibri"/>
              <a:buNone/>
            </a:pPr>
            <a:r>
              <a:rPr lang="en-US" sz="4000"/>
              <a:t>Section VI. Investment Thesis</a:t>
            </a:r>
            <a:endParaRPr/>
          </a:p>
        </p:txBody>
      </p:sp>
      <p:sp>
        <p:nvSpPr>
          <p:cNvPr id="261" name="Google Shape;261;p27"/>
          <p:cNvSpPr/>
          <p:nvPr/>
        </p:nvSpPr>
        <p:spPr>
          <a:xfrm>
            <a:off x="552009" y="4160559"/>
            <a:ext cx="11549451" cy="378941"/>
          </a:xfrm>
          <a:prstGeom prst="rect">
            <a:avLst/>
          </a:prstGeom>
          <a:solidFill>
            <a:srgbClr val="613E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a:solidFill>
                  <a:schemeClr val="lt1"/>
                </a:solidFill>
                <a:latin typeface="Calibri"/>
                <a:ea typeface="Calibri"/>
                <a:cs typeface="Calibri"/>
                <a:sym typeface="Calibri"/>
              </a:rPr>
              <a:t>Analyst(s): </a:t>
            </a:r>
            <a:endParaRPr/>
          </a:p>
        </p:txBody>
      </p:sp>
      <p:sp>
        <p:nvSpPr>
          <p:cNvPr id="262" name="Google Shape;262;p27"/>
          <p:cNvSpPr/>
          <p:nvPr/>
        </p:nvSpPr>
        <p:spPr>
          <a:xfrm>
            <a:off x="552012" y="4539500"/>
            <a:ext cx="11549449" cy="90616"/>
          </a:xfrm>
          <a:prstGeom prst="rect">
            <a:avLst/>
          </a:prstGeom>
          <a:solidFill>
            <a:srgbClr val="FBB9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3" name="Google Shape;263;p27"/>
          <p:cNvPicPr preferRelativeResize="0"/>
          <p:nvPr/>
        </p:nvPicPr>
        <p:blipFill rotWithShape="1">
          <a:blip r:embed="rId3">
            <a:alphaModFix/>
          </a:blip>
          <a:srcRect/>
          <a:stretch/>
        </p:blipFill>
        <p:spPr>
          <a:xfrm>
            <a:off x="10590028" y="0"/>
            <a:ext cx="1601972" cy="840541"/>
          </a:xfrm>
          <a:prstGeom prst="rect">
            <a:avLst/>
          </a:prstGeom>
          <a:noFill/>
          <a:ln>
            <a:noFill/>
          </a:ln>
        </p:spPr>
      </p:pic>
      <p:pic>
        <p:nvPicPr>
          <p:cNvPr id="264" name="Google Shape;264;p27"/>
          <p:cNvPicPr preferRelativeResize="0"/>
          <p:nvPr/>
        </p:nvPicPr>
        <p:blipFill rotWithShape="1">
          <a:blip r:embed="rId4">
            <a:alphaModFix/>
          </a:blip>
          <a:srcRect t="14772" b="24084"/>
          <a:stretch/>
        </p:blipFill>
        <p:spPr>
          <a:xfrm>
            <a:off x="10490075" y="0"/>
            <a:ext cx="1701925" cy="692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a:spLocks noGrp="1"/>
          </p:cNvSpPr>
          <p:nvPr>
            <p:ph type="title"/>
          </p:nvPr>
        </p:nvSpPr>
        <p:spPr>
          <a:xfrm>
            <a:off x="838200" y="281151"/>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ETN Investment Thesis</a:t>
            </a:r>
            <a:endParaRPr/>
          </a:p>
        </p:txBody>
      </p:sp>
      <p:sp>
        <p:nvSpPr>
          <p:cNvPr id="270" name="Google Shape;270;p28"/>
          <p:cNvSpPr/>
          <p:nvPr/>
        </p:nvSpPr>
        <p:spPr>
          <a:xfrm>
            <a:off x="1151255" y="1208854"/>
            <a:ext cx="4306455"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Company Overview / Story - </a:t>
            </a:r>
            <a:r>
              <a:rPr lang="en-US" sz="1800" b="1" i="1">
                <a:solidFill>
                  <a:schemeClr val="lt1"/>
                </a:solidFill>
                <a:latin typeface="Calibri"/>
                <a:ea typeface="Calibri"/>
                <a:cs typeface="Calibri"/>
                <a:sym typeface="Calibri"/>
              </a:rPr>
              <a:t>Mature</a:t>
            </a:r>
            <a:endParaRPr sz="1800" b="1">
              <a:solidFill>
                <a:schemeClr val="lt1"/>
              </a:solidFill>
              <a:latin typeface="Calibri"/>
              <a:ea typeface="Calibri"/>
              <a:cs typeface="Calibri"/>
              <a:sym typeface="Calibri"/>
            </a:endParaRPr>
          </a:p>
        </p:txBody>
      </p:sp>
      <p:sp>
        <p:nvSpPr>
          <p:cNvPr id="271" name="Google Shape;271;p28"/>
          <p:cNvSpPr/>
          <p:nvPr/>
        </p:nvSpPr>
        <p:spPr>
          <a:xfrm>
            <a:off x="6924252" y="1208854"/>
            <a:ext cx="4306455"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Business Model / Growth Strategy</a:t>
            </a:r>
            <a:endParaRPr sz="1800" b="1">
              <a:solidFill>
                <a:schemeClr val="lt1"/>
              </a:solidFill>
              <a:latin typeface="Calibri"/>
              <a:ea typeface="Calibri"/>
              <a:cs typeface="Calibri"/>
              <a:sym typeface="Calibri"/>
            </a:endParaRPr>
          </a:p>
        </p:txBody>
      </p:sp>
      <p:sp>
        <p:nvSpPr>
          <p:cNvPr id="272" name="Google Shape;272;p28"/>
          <p:cNvSpPr/>
          <p:nvPr/>
        </p:nvSpPr>
        <p:spPr>
          <a:xfrm>
            <a:off x="6924250" y="3087058"/>
            <a:ext cx="4306455"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Valuation</a:t>
            </a:r>
            <a:endParaRPr sz="1800" b="1">
              <a:solidFill>
                <a:schemeClr val="lt1"/>
              </a:solidFill>
              <a:latin typeface="Calibri"/>
              <a:ea typeface="Calibri"/>
              <a:cs typeface="Calibri"/>
              <a:sym typeface="Calibri"/>
            </a:endParaRPr>
          </a:p>
        </p:txBody>
      </p:sp>
      <p:sp>
        <p:nvSpPr>
          <p:cNvPr id="273" name="Google Shape;273;p28"/>
          <p:cNvSpPr/>
          <p:nvPr/>
        </p:nvSpPr>
        <p:spPr>
          <a:xfrm>
            <a:off x="1151254" y="3087059"/>
            <a:ext cx="4306455"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Risks &amp; Catalysts</a:t>
            </a:r>
            <a:endParaRPr sz="1800" b="1">
              <a:solidFill>
                <a:schemeClr val="lt1"/>
              </a:solidFill>
              <a:latin typeface="Calibri"/>
              <a:ea typeface="Calibri"/>
              <a:cs typeface="Calibri"/>
              <a:sym typeface="Calibri"/>
            </a:endParaRPr>
          </a:p>
        </p:txBody>
      </p:sp>
      <p:sp>
        <p:nvSpPr>
          <p:cNvPr id="274" name="Google Shape;274;p28"/>
          <p:cNvSpPr/>
          <p:nvPr/>
        </p:nvSpPr>
        <p:spPr>
          <a:xfrm>
            <a:off x="3942770" y="5087006"/>
            <a:ext cx="4306500" cy="441600"/>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Investment Thesis - </a:t>
            </a:r>
            <a:r>
              <a:rPr lang="en-US" sz="1800" b="1" i="1">
                <a:solidFill>
                  <a:schemeClr val="lt1"/>
                </a:solidFill>
                <a:latin typeface="Calibri"/>
                <a:ea typeface="Calibri"/>
                <a:cs typeface="Calibri"/>
                <a:sym typeface="Calibri"/>
              </a:rPr>
              <a:t>Buy</a:t>
            </a:r>
            <a:endParaRPr sz="1800" b="1" i="1">
              <a:solidFill>
                <a:schemeClr val="lt1"/>
              </a:solidFill>
              <a:latin typeface="Calibri"/>
              <a:ea typeface="Calibri"/>
              <a:cs typeface="Calibri"/>
              <a:sym typeface="Calibri"/>
            </a:endParaRPr>
          </a:p>
        </p:txBody>
      </p:sp>
      <p:sp>
        <p:nvSpPr>
          <p:cNvPr id="275" name="Google Shape;275;p28"/>
          <p:cNvSpPr txBox="1"/>
          <p:nvPr/>
        </p:nvSpPr>
        <p:spPr>
          <a:xfrm>
            <a:off x="1151255" y="1650466"/>
            <a:ext cx="4306500" cy="1092900"/>
          </a:xfrm>
          <a:prstGeom prst="rect">
            <a:avLst/>
          </a:prstGeom>
          <a:noFill/>
          <a:ln>
            <a:noFill/>
          </a:ln>
        </p:spPr>
        <p:txBody>
          <a:bodyPr spcFirstLastPara="1" wrap="square" lIns="91425" tIns="45700" rIns="91425" bIns="45700" anchor="t" anchorCtr="0">
            <a:spAutoFit/>
          </a:bodyPr>
          <a:lstStyle/>
          <a:p>
            <a:pPr marL="457200" lvl="0" indent="-304800" algn="l" rtl="0">
              <a:spcBef>
                <a:spcPts val="0"/>
              </a:spcBef>
              <a:spcAft>
                <a:spcPts val="0"/>
              </a:spcAft>
              <a:buClr>
                <a:schemeClr val="dk1"/>
              </a:buClr>
              <a:buSzPts val="1200"/>
              <a:buChar char="•"/>
            </a:pPr>
            <a:r>
              <a:rPr lang="en-US" sz="1300">
                <a:solidFill>
                  <a:schemeClr val="dk1"/>
                </a:solidFill>
                <a:latin typeface="Calibri"/>
                <a:ea typeface="Calibri"/>
                <a:cs typeface="Calibri"/>
                <a:sym typeface="Calibri"/>
              </a:rPr>
              <a:t>Multinational power management company founded in 1911 now having grown to have operations in electrical, aerospace, vehicle, and e-Mobility sectors</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Business in more than 175 countries and 85k employees around the world </a:t>
            </a:r>
            <a:endParaRPr sz="1300">
              <a:solidFill>
                <a:schemeClr val="dk1"/>
              </a:solidFill>
              <a:latin typeface="Calibri"/>
              <a:ea typeface="Calibri"/>
              <a:cs typeface="Calibri"/>
              <a:sym typeface="Calibri"/>
            </a:endParaRPr>
          </a:p>
        </p:txBody>
      </p:sp>
      <p:sp>
        <p:nvSpPr>
          <p:cNvPr id="276" name="Google Shape;276;p28"/>
          <p:cNvSpPr txBox="1"/>
          <p:nvPr/>
        </p:nvSpPr>
        <p:spPr>
          <a:xfrm>
            <a:off x="6924252" y="1650466"/>
            <a:ext cx="4306500" cy="1293000"/>
          </a:xfrm>
          <a:prstGeom prst="rect">
            <a:avLst/>
          </a:prstGeom>
          <a:noFill/>
          <a:ln>
            <a:noFill/>
          </a:ln>
        </p:spPr>
        <p:txBody>
          <a:bodyPr spcFirstLastPara="1" wrap="square" lIns="91425" tIns="45700" rIns="91425" bIns="45700" anchor="t" anchorCtr="0">
            <a:spAutoFit/>
          </a:bodyPr>
          <a:lstStyle/>
          <a:p>
            <a:pPr marL="457200" lvl="0" indent="-311150" algn="l" rtl="0">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Growth strategy focused on investment in technology, partnerships and value creation for customers to accelerate organic growth </a:t>
            </a:r>
            <a:r>
              <a:rPr lang="en-US" sz="1300">
                <a:solidFill>
                  <a:schemeClr val="dk1"/>
                </a:solidFill>
                <a:highlight>
                  <a:schemeClr val="lt1"/>
                </a:highlight>
                <a:latin typeface="Calibri"/>
                <a:ea typeface="Calibri"/>
                <a:cs typeface="Calibri"/>
                <a:sym typeface="Calibri"/>
              </a:rPr>
              <a:t>in high-growth and high-margin areas of their business</a:t>
            </a:r>
            <a:endParaRPr sz="1300">
              <a:solidFill>
                <a:schemeClr val="dk1"/>
              </a:solidFill>
              <a:highlight>
                <a:schemeClr val="lt1"/>
              </a:highlight>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US" sz="1300">
                <a:solidFill>
                  <a:schemeClr val="dk1"/>
                </a:solidFill>
                <a:highlight>
                  <a:schemeClr val="lt1"/>
                </a:highlight>
                <a:latin typeface="Calibri"/>
                <a:ea typeface="Calibri"/>
                <a:cs typeface="Calibri"/>
                <a:sym typeface="Calibri"/>
              </a:rPr>
              <a:t>Commitments towards R&amp;D regarding power management.</a:t>
            </a:r>
            <a:endParaRPr sz="1300">
              <a:solidFill>
                <a:schemeClr val="dk1"/>
              </a:solidFill>
              <a:highlight>
                <a:schemeClr val="lt1"/>
              </a:highlight>
              <a:latin typeface="Calibri"/>
              <a:ea typeface="Calibri"/>
              <a:cs typeface="Calibri"/>
              <a:sym typeface="Calibri"/>
            </a:endParaRPr>
          </a:p>
        </p:txBody>
      </p:sp>
      <p:sp>
        <p:nvSpPr>
          <p:cNvPr id="277" name="Google Shape;277;p28"/>
          <p:cNvSpPr/>
          <p:nvPr/>
        </p:nvSpPr>
        <p:spPr>
          <a:xfrm>
            <a:off x="92364" y="70033"/>
            <a:ext cx="286327" cy="277091"/>
          </a:xfrm>
          <a:prstGeom prst="star5">
            <a:avLst>
              <a:gd name="adj" fmla="val 19098"/>
              <a:gd name="hf" fmla="val 105146"/>
              <a:gd name="vf" fmla="val 110557"/>
            </a:avLst>
          </a:prstGeom>
          <a:solidFill>
            <a:srgbClr val="613E35"/>
          </a:solidFill>
          <a:ln w="12700" cap="flat" cmpd="sng">
            <a:solidFill>
              <a:srgbClr val="FBB9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28"/>
          <p:cNvSpPr txBox="1"/>
          <p:nvPr/>
        </p:nvSpPr>
        <p:spPr>
          <a:xfrm>
            <a:off x="1151253" y="3527956"/>
            <a:ext cx="4306500" cy="1816200"/>
          </a:xfrm>
          <a:prstGeom prst="rect">
            <a:avLst/>
          </a:prstGeom>
          <a:noFill/>
          <a:ln>
            <a:noFill/>
          </a:ln>
        </p:spPr>
        <p:txBody>
          <a:bodyPr spcFirstLastPara="1" wrap="square" lIns="91425" tIns="45700" rIns="91425" bIns="45700" anchor="t" anchorCtr="0">
            <a:spAutoFit/>
          </a:bodyPr>
          <a:lstStyle/>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Supply chain fluctuations from COVID crisis including iron, steel, and oil could affect profitability</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Rising interest rates</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Fuel efficiency, lower emissions, electric vehicles grow demand for e-vehicle products</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World transitioning towards Internet of things, demand rises for IT products</a:t>
            </a:r>
            <a:endParaRPr sz="2000">
              <a:solidFill>
                <a:schemeClr val="dk1"/>
              </a:solidFill>
              <a:latin typeface="Calibri"/>
              <a:ea typeface="Calibri"/>
              <a:cs typeface="Calibri"/>
              <a:sym typeface="Calibri"/>
            </a:endParaRPr>
          </a:p>
        </p:txBody>
      </p:sp>
      <p:sp>
        <p:nvSpPr>
          <p:cNvPr id="279" name="Google Shape;279;p28"/>
          <p:cNvSpPr txBox="1"/>
          <p:nvPr/>
        </p:nvSpPr>
        <p:spPr>
          <a:xfrm>
            <a:off x="6924250" y="3527956"/>
            <a:ext cx="4306500" cy="13854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Calibri"/>
              <a:buChar char="•"/>
            </a:pPr>
            <a:r>
              <a:rPr lang="en-US">
                <a:latin typeface="Calibri"/>
                <a:ea typeface="Calibri"/>
                <a:cs typeface="Calibri"/>
                <a:sym typeface="Calibri"/>
              </a:rPr>
              <a:t>We performed comparative analysis by reviewing similar companies and analyzing similarities and differences</a:t>
            </a:r>
            <a:endParaRPr>
              <a:latin typeface="Calibri"/>
              <a:ea typeface="Calibri"/>
              <a:cs typeface="Calibri"/>
              <a:sym typeface="Calibri"/>
            </a:endParaRPr>
          </a:p>
          <a:p>
            <a:pPr marL="171450" marR="0" lvl="0" indent="-184150" algn="l" rtl="0">
              <a:spcBef>
                <a:spcPts val="0"/>
              </a:spcBef>
              <a:spcAft>
                <a:spcPts val="0"/>
              </a:spcAft>
              <a:buSzPts val="1400"/>
              <a:buFont typeface="Calibri"/>
              <a:buChar char="•"/>
            </a:pPr>
            <a:r>
              <a:rPr lang="en-US">
                <a:latin typeface="Calibri"/>
                <a:ea typeface="Calibri"/>
                <a:cs typeface="Calibri"/>
                <a:sym typeface="Calibri"/>
              </a:rPr>
              <a:t>Nasdaq estimates from 9 different analysts suggest an avg price target of $173.29, with a high of $195, suggesting plenty of upside to this stock</a:t>
            </a:r>
            <a:endParaRPr>
              <a:latin typeface="Calibri"/>
              <a:ea typeface="Calibri"/>
              <a:cs typeface="Calibri"/>
              <a:sym typeface="Calibri"/>
            </a:endParaRPr>
          </a:p>
        </p:txBody>
      </p:sp>
      <p:sp>
        <p:nvSpPr>
          <p:cNvPr id="280" name="Google Shape;280;p28"/>
          <p:cNvSpPr txBox="1"/>
          <p:nvPr/>
        </p:nvSpPr>
        <p:spPr>
          <a:xfrm>
            <a:off x="3942745" y="5548794"/>
            <a:ext cx="4306500" cy="138495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Calibri"/>
              <a:buChar char="•"/>
            </a:pPr>
            <a:r>
              <a:rPr lang="en-US" sz="1200" dirty="0">
                <a:solidFill>
                  <a:schemeClr val="dk1"/>
                </a:solidFill>
                <a:highlight>
                  <a:srgbClr val="FFFFFF"/>
                </a:highlight>
                <a:latin typeface="Calibri"/>
                <a:ea typeface="Calibri"/>
                <a:cs typeface="Calibri"/>
                <a:sym typeface="Calibri"/>
              </a:rPr>
              <a:t>With growing energy demands or opportunities for more sustainable manufacturing, ETN bridges that barrier to more efficient and sustainable power management systems</a:t>
            </a:r>
            <a:endParaRPr sz="1200"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Calibri"/>
              <a:buChar char="•"/>
            </a:pPr>
            <a:r>
              <a:rPr lang="en-US" sz="1200" dirty="0">
                <a:latin typeface="Calibri"/>
                <a:ea typeface="Calibri"/>
                <a:cs typeface="Calibri"/>
                <a:sym typeface="Calibri"/>
              </a:rPr>
              <a:t>Given the ongoing demand for EV vehicles, ETN’s background of extensive knowledge dealing with power management lead us to believe they will be a great company in the automotive industry</a:t>
            </a:r>
            <a:endParaRPr sz="1200" dirty="0">
              <a:latin typeface="Calibri"/>
              <a:ea typeface="Calibri"/>
              <a:cs typeface="Calibri"/>
              <a:sym typeface="Calibri"/>
            </a:endParaRPr>
          </a:p>
        </p:txBody>
      </p:sp>
      <p:pic>
        <p:nvPicPr>
          <p:cNvPr id="281" name="Google Shape;281;p28"/>
          <p:cNvPicPr preferRelativeResize="0"/>
          <p:nvPr/>
        </p:nvPicPr>
        <p:blipFill rotWithShape="1">
          <a:blip r:embed="rId3">
            <a:alphaModFix/>
          </a:blip>
          <a:srcRect/>
          <a:stretch/>
        </p:blipFill>
        <p:spPr>
          <a:xfrm>
            <a:off x="10590028" y="0"/>
            <a:ext cx="1601972" cy="840541"/>
          </a:xfrm>
          <a:prstGeom prst="rect">
            <a:avLst/>
          </a:prstGeom>
          <a:noFill/>
          <a:ln>
            <a:noFill/>
          </a:ln>
        </p:spPr>
      </p:pic>
      <p:pic>
        <p:nvPicPr>
          <p:cNvPr id="282" name="Google Shape;282;p28"/>
          <p:cNvPicPr preferRelativeResize="0"/>
          <p:nvPr/>
        </p:nvPicPr>
        <p:blipFill rotWithShape="1">
          <a:blip r:embed="rId4">
            <a:alphaModFix/>
          </a:blip>
          <a:srcRect t="14772" b="24084"/>
          <a:stretch/>
        </p:blipFill>
        <p:spPr>
          <a:xfrm>
            <a:off x="10490075" y="0"/>
            <a:ext cx="1701925" cy="692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f90bd8c1e5_0_0"/>
          <p:cNvSpPr txBox="1">
            <a:spLocks noGrp="1"/>
          </p:cNvSpPr>
          <p:nvPr>
            <p:ph type="title"/>
          </p:nvPr>
        </p:nvSpPr>
        <p:spPr>
          <a:xfrm>
            <a:off x="838200" y="281151"/>
            <a:ext cx="10515600" cy="608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Investment Thesis</a:t>
            </a:r>
            <a:endParaRPr/>
          </a:p>
        </p:txBody>
      </p:sp>
      <p:sp>
        <p:nvSpPr>
          <p:cNvPr id="289" name="Google Shape;289;gf90bd8c1e5_0_0"/>
          <p:cNvSpPr txBox="1"/>
          <p:nvPr/>
        </p:nvSpPr>
        <p:spPr>
          <a:xfrm>
            <a:off x="4612050" y="1025750"/>
            <a:ext cx="2967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latin typeface="Calibri"/>
                <a:ea typeface="Calibri"/>
                <a:cs typeface="Calibri"/>
                <a:sym typeface="Calibri"/>
              </a:rPr>
              <a:t>ETN vs S&amp;P 500 and competitors</a:t>
            </a:r>
            <a:endParaRPr sz="1600">
              <a:latin typeface="Calibri"/>
              <a:ea typeface="Calibri"/>
              <a:cs typeface="Calibri"/>
              <a:sym typeface="Calibri"/>
            </a:endParaRPr>
          </a:p>
        </p:txBody>
      </p:sp>
      <p:pic>
        <p:nvPicPr>
          <p:cNvPr id="290" name="Google Shape;290;gf90bd8c1e5_0_0"/>
          <p:cNvPicPr preferRelativeResize="0"/>
          <p:nvPr/>
        </p:nvPicPr>
        <p:blipFill rotWithShape="1">
          <a:blip r:embed="rId3">
            <a:alphaModFix/>
          </a:blip>
          <a:srcRect t="14772" b="24084"/>
          <a:stretch/>
        </p:blipFill>
        <p:spPr>
          <a:xfrm>
            <a:off x="10490075" y="0"/>
            <a:ext cx="1701925" cy="692500"/>
          </a:xfrm>
          <a:prstGeom prst="rect">
            <a:avLst/>
          </a:prstGeom>
          <a:noFill/>
          <a:ln>
            <a:noFill/>
          </a:ln>
        </p:spPr>
      </p:pic>
      <p:pic>
        <p:nvPicPr>
          <p:cNvPr id="291" name="Google Shape;291;gf90bd8c1e5_0_0"/>
          <p:cNvPicPr preferRelativeResize="0"/>
          <p:nvPr/>
        </p:nvPicPr>
        <p:blipFill rotWithShape="1">
          <a:blip r:embed="rId4">
            <a:alphaModFix/>
          </a:blip>
          <a:srcRect l="3654" t="17991" r="22067" b="8425"/>
          <a:stretch/>
        </p:blipFill>
        <p:spPr>
          <a:xfrm>
            <a:off x="1173200" y="1397625"/>
            <a:ext cx="9845600" cy="5057701"/>
          </a:xfrm>
          <a:prstGeom prst="rect">
            <a:avLst/>
          </a:prstGeom>
          <a:noFill/>
          <a:ln>
            <a:noFill/>
          </a:ln>
        </p:spPr>
      </p:pic>
      <p:cxnSp>
        <p:nvCxnSpPr>
          <p:cNvPr id="292" name="Google Shape;292;gf90bd8c1e5_0_0"/>
          <p:cNvCxnSpPr/>
          <p:nvPr/>
        </p:nvCxnSpPr>
        <p:spPr>
          <a:xfrm>
            <a:off x="1148925" y="1338425"/>
            <a:ext cx="9902100" cy="59100"/>
          </a:xfrm>
          <a:prstGeom prst="straightConnector1">
            <a:avLst/>
          </a:prstGeom>
          <a:noFill/>
          <a:ln w="28575" cap="flat" cmpd="sng">
            <a:solidFill>
              <a:schemeClr val="dk1"/>
            </a:solidFill>
            <a:prstDash val="solid"/>
            <a:round/>
            <a:headEnd type="none" w="med" len="med"/>
            <a:tailEnd type="none" w="med" len="med"/>
          </a:ln>
        </p:spPr>
      </p:cxnSp>
      <p:cxnSp>
        <p:nvCxnSpPr>
          <p:cNvPr id="293" name="Google Shape;293;gf90bd8c1e5_0_0"/>
          <p:cNvCxnSpPr/>
          <p:nvPr/>
        </p:nvCxnSpPr>
        <p:spPr>
          <a:xfrm>
            <a:off x="1173200" y="6455425"/>
            <a:ext cx="9902100" cy="59100"/>
          </a:xfrm>
          <a:prstGeom prst="straightConnector1">
            <a:avLst/>
          </a:prstGeom>
          <a:noFill/>
          <a:ln w="28575" cap="flat" cmpd="sng">
            <a:solidFill>
              <a:schemeClr val="dk1"/>
            </a:solidFill>
            <a:prstDash val="solid"/>
            <a:round/>
            <a:headEnd type="none" w="med" len="med"/>
            <a:tailEnd type="none" w="med" len="med"/>
          </a:ln>
        </p:spPr>
      </p:cxnSp>
      <p:cxnSp>
        <p:nvCxnSpPr>
          <p:cNvPr id="294" name="Google Shape;294;gf90bd8c1e5_0_0"/>
          <p:cNvCxnSpPr/>
          <p:nvPr/>
        </p:nvCxnSpPr>
        <p:spPr>
          <a:xfrm>
            <a:off x="1148925" y="1338425"/>
            <a:ext cx="23700" cy="5128800"/>
          </a:xfrm>
          <a:prstGeom prst="straightConnector1">
            <a:avLst/>
          </a:prstGeom>
          <a:noFill/>
          <a:ln w="28575" cap="flat" cmpd="sng">
            <a:solidFill>
              <a:schemeClr val="dk1"/>
            </a:solidFill>
            <a:prstDash val="solid"/>
            <a:round/>
            <a:headEnd type="none" w="med" len="med"/>
            <a:tailEnd type="none" w="med" len="med"/>
          </a:ln>
        </p:spPr>
      </p:cxnSp>
      <p:cxnSp>
        <p:nvCxnSpPr>
          <p:cNvPr id="295" name="Google Shape;295;gf90bd8c1e5_0_0"/>
          <p:cNvCxnSpPr/>
          <p:nvPr/>
        </p:nvCxnSpPr>
        <p:spPr>
          <a:xfrm>
            <a:off x="11019375" y="1397625"/>
            <a:ext cx="23700" cy="512880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01914" y="208580"/>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Table of Contents</a:t>
            </a:r>
            <a:endParaRPr/>
          </a:p>
        </p:txBody>
      </p:sp>
      <p:sp>
        <p:nvSpPr>
          <p:cNvPr id="100" name="Google Shape;100;p2"/>
          <p:cNvSpPr txBox="1">
            <a:spLocks noGrp="1"/>
          </p:cNvSpPr>
          <p:nvPr>
            <p:ph type="body" idx="1"/>
          </p:nvPr>
        </p:nvSpPr>
        <p:spPr>
          <a:xfrm>
            <a:off x="838200" y="1246597"/>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13E35"/>
              </a:buClr>
              <a:buSzPts val="2800"/>
              <a:buNone/>
            </a:pPr>
            <a:r>
              <a:rPr lang="en-US" dirty="0"/>
              <a:t>Section I.	Company</a:t>
            </a:r>
            <a:r>
              <a:rPr lang="en-US" dirty="0">
                <a:solidFill>
                  <a:srgbClr val="613E35"/>
                </a:solidFill>
              </a:rPr>
              <a:t> Overview</a:t>
            </a:r>
            <a:endParaRPr dirty="0"/>
          </a:p>
          <a:p>
            <a:pPr marL="0" lvl="0" indent="0" algn="l" rtl="0">
              <a:lnSpc>
                <a:spcPct val="90000"/>
              </a:lnSpc>
              <a:spcBef>
                <a:spcPts val="1000"/>
              </a:spcBef>
              <a:spcAft>
                <a:spcPts val="0"/>
              </a:spcAft>
              <a:buClr>
                <a:srgbClr val="613E35"/>
              </a:buClr>
              <a:buSzPts val="2800"/>
              <a:buNone/>
            </a:pPr>
            <a:r>
              <a:rPr lang="en-US" dirty="0"/>
              <a:t>Section II.	Industry</a:t>
            </a:r>
            <a:r>
              <a:rPr lang="en-US" dirty="0">
                <a:solidFill>
                  <a:srgbClr val="613E35"/>
                </a:solidFill>
              </a:rPr>
              <a:t> </a:t>
            </a:r>
            <a:r>
              <a:rPr lang="en-US" dirty="0"/>
              <a:t>Overview</a:t>
            </a:r>
            <a:endParaRPr dirty="0"/>
          </a:p>
          <a:p>
            <a:pPr marL="0" lvl="0" indent="0" algn="l" rtl="0">
              <a:lnSpc>
                <a:spcPct val="90000"/>
              </a:lnSpc>
              <a:spcBef>
                <a:spcPts val="1000"/>
              </a:spcBef>
              <a:spcAft>
                <a:spcPts val="0"/>
              </a:spcAft>
              <a:buClr>
                <a:srgbClr val="613E35"/>
              </a:buClr>
              <a:buSzPts val="2800"/>
              <a:buNone/>
            </a:pPr>
            <a:r>
              <a:rPr lang="en-US" dirty="0"/>
              <a:t>Section III.	Risks &amp; Catalysts</a:t>
            </a:r>
            <a:endParaRPr dirty="0">
              <a:solidFill>
                <a:srgbClr val="613E35"/>
              </a:solidFill>
            </a:endParaRPr>
          </a:p>
          <a:p>
            <a:pPr marL="0" lvl="0" indent="0" algn="l" rtl="0">
              <a:lnSpc>
                <a:spcPct val="90000"/>
              </a:lnSpc>
              <a:spcBef>
                <a:spcPts val="1000"/>
              </a:spcBef>
              <a:spcAft>
                <a:spcPts val="0"/>
              </a:spcAft>
              <a:buClr>
                <a:srgbClr val="613E35"/>
              </a:buClr>
              <a:buSzPts val="2800"/>
              <a:buNone/>
            </a:pPr>
            <a:r>
              <a:rPr lang="en-US" dirty="0"/>
              <a:t>Section IV.	Valuation</a:t>
            </a:r>
            <a:endParaRPr dirty="0">
              <a:solidFill>
                <a:srgbClr val="A6A6A6"/>
              </a:solidFill>
            </a:endParaRPr>
          </a:p>
          <a:p>
            <a:pPr marL="0" lvl="0" indent="0" algn="l" rtl="0">
              <a:lnSpc>
                <a:spcPct val="90000"/>
              </a:lnSpc>
              <a:spcBef>
                <a:spcPts val="1000"/>
              </a:spcBef>
              <a:spcAft>
                <a:spcPts val="0"/>
              </a:spcAft>
              <a:buClr>
                <a:srgbClr val="613E35"/>
              </a:buClr>
              <a:buSzPts val="2800"/>
              <a:buNone/>
            </a:pPr>
            <a:r>
              <a:rPr lang="en-US" dirty="0"/>
              <a:t>Section V.	Investment Thesis / Recommendation</a:t>
            </a:r>
            <a:endParaRPr dirty="0"/>
          </a:p>
          <a:p>
            <a:pPr marL="0" lvl="0" indent="0" algn="l" rtl="0">
              <a:lnSpc>
                <a:spcPct val="90000"/>
              </a:lnSpc>
              <a:spcBef>
                <a:spcPts val="1000"/>
              </a:spcBef>
              <a:spcAft>
                <a:spcPts val="0"/>
              </a:spcAft>
              <a:buClr>
                <a:srgbClr val="613E35"/>
              </a:buClr>
              <a:buSzPts val="2800"/>
              <a:buNone/>
            </a:pPr>
            <a:r>
              <a:rPr lang="en-US" dirty="0"/>
              <a:t>	</a:t>
            </a:r>
            <a:r>
              <a:rPr lang="en-US" dirty="0">
                <a:solidFill>
                  <a:srgbClr val="A5A5A5"/>
                </a:solidFill>
              </a:rPr>
              <a:t>		</a:t>
            </a:r>
            <a:endParaRPr dirty="0">
              <a:solidFill>
                <a:srgbClr val="A5A5A5"/>
              </a:solidFill>
            </a:endParaRPr>
          </a:p>
        </p:txBody>
      </p:sp>
      <p:pic>
        <p:nvPicPr>
          <p:cNvPr id="101" name="Google Shape;101;p2"/>
          <p:cNvPicPr preferRelativeResize="0"/>
          <p:nvPr/>
        </p:nvPicPr>
        <p:blipFill rotWithShape="1">
          <a:blip r:embed="rId3">
            <a:alphaModFix/>
          </a:blip>
          <a:srcRect/>
          <a:stretch/>
        </p:blipFill>
        <p:spPr>
          <a:xfrm>
            <a:off x="10590028" y="0"/>
            <a:ext cx="1601972" cy="840541"/>
          </a:xfrm>
          <a:prstGeom prst="rect">
            <a:avLst/>
          </a:prstGeom>
          <a:noFill/>
          <a:ln>
            <a:noFill/>
          </a:ln>
        </p:spPr>
      </p:pic>
      <p:pic>
        <p:nvPicPr>
          <p:cNvPr id="102" name="Google Shape;102;p2"/>
          <p:cNvPicPr preferRelativeResize="0"/>
          <p:nvPr/>
        </p:nvPicPr>
        <p:blipFill rotWithShape="1">
          <a:blip r:embed="rId4">
            <a:alphaModFix/>
          </a:blip>
          <a:srcRect t="14772" b="24084"/>
          <a:stretch/>
        </p:blipFill>
        <p:spPr>
          <a:xfrm>
            <a:off x="10490075" y="0"/>
            <a:ext cx="1701925" cy="692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txBox="1">
            <a:spLocks noGrp="1"/>
          </p:cNvSpPr>
          <p:nvPr>
            <p:ph type="title"/>
          </p:nvPr>
        </p:nvSpPr>
        <p:spPr>
          <a:xfrm>
            <a:off x="801914" y="208579"/>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Security Summary</a:t>
            </a:r>
            <a:endParaRPr/>
          </a:p>
        </p:txBody>
      </p:sp>
      <p:sp>
        <p:nvSpPr>
          <p:cNvPr id="302" name="Google Shape;302;p30"/>
          <p:cNvSpPr/>
          <p:nvPr/>
        </p:nvSpPr>
        <p:spPr>
          <a:xfrm>
            <a:off x="893617" y="1173044"/>
            <a:ext cx="5202300" cy="441600"/>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Calibri"/>
                <a:ea typeface="Calibri"/>
                <a:cs typeface="Calibri"/>
                <a:sym typeface="Calibri"/>
              </a:rPr>
              <a:t>Utilities Select Sector SPDR Fund (XLU)</a:t>
            </a:r>
            <a:endParaRPr sz="1800" b="1" dirty="0">
              <a:solidFill>
                <a:schemeClr val="lt1"/>
              </a:solidFill>
              <a:latin typeface="Calibri"/>
              <a:ea typeface="Calibri"/>
              <a:cs typeface="Calibri"/>
              <a:sym typeface="Calibri"/>
            </a:endParaRPr>
          </a:p>
        </p:txBody>
      </p:sp>
      <p:sp>
        <p:nvSpPr>
          <p:cNvPr id="303" name="Google Shape;303;p30"/>
          <p:cNvSpPr/>
          <p:nvPr/>
        </p:nvSpPr>
        <p:spPr>
          <a:xfrm>
            <a:off x="6812972" y="1173049"/>
            <a:ext cx="4901044"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Financial Summary</a:t>
            </a:r>
            <a:endParaRPr sz="1800" b="1">
              <a:solidFill>
                <a:schemeClr val="lt1"/>
              </a:solidFill>
              <a:latin typeface="Calibri"/>
              <a:ea typeface="Calibri"/>
              <a:cs typeface="Calibri"/>
              <a:sym typeface="Calibri"/>
            </a:endParaRPr>
          </a:p>
        </p:txBody>
      </p:sp>
      <p:sp>
        <p:nvSpPr>
          <p:cNvPr id="304" name="Google Shape;304;p30"/>
          <p:cNvSpPr txBox="1"/>
          <p:nvPr/>
        </p:nvSpPr>
        <p:spPr>
          <a:xfrm>
            <a:off x="893625" y="1453599"/>
            <a:ext cx="5202300" cy="3061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US" dirty="0">
                <a:solidFill>
                  <a:schemeClr val="dk1"/>
                </a:solidFill>
                <a:highlight>
                  <a:srgbClr val="FFFFFF"/>
                </a:highlight>
                <a:latin typeface="Calibri"/>
                <a:ea typeface="Calibri"/>
                <a:cs typeface="Calibri"/>
                <a:sym typeface="Calibri"/>
              </a:rPr>
              <a:t>The Utilities Select Sector SPDR® Fund seeks to provide investment results that, before expenses, correspond generally to the price and yield performance of the Utilities Select Sector Index (the “Index”)</a:t>
            </a:r>
            <a:endParaRPr dirty="0">
              <a:solidFill>
                <a:schemeClr val="dk1"/>
              </a:solidFill>
              <a:highlight>
                <a:srgbClr val="FFFFFF"/>
              </a:highlight>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US" dirty="0">
                <a:solidFill>
                  <a:schemeClr val="dk1"/>
                </a:solidFill>
                <a:latin typeface="Calibri"/>
                <a:ea typeface="Calibri"/>
                <a:cs typeface="Calibri"/>
                <a:sym typeface="Calibri"/>
              </a:rPr>
              <a:t>Primarily provides companies that produce, generate, transmit or distribute electricity or natural gas</a:t>
            </a:r>
            <a:endParaRPr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US" dirty="0">
                <a:solidFill>
                  <a:schemeClr val="dk1"/>
                </a:solidFill>
                <a:latin typeface="Calibri"/>
                <a:ea typeface="Calibri"/>
                <a:cs typeface="Calibri"/>
                <a:sym typeface="Calibri"/>
              </a:rPr>
              <a:t>The Index seeks to provide an effective representation of the utilities sector of the S&amp;P 500 Index</a:t>
            </a:r>
            <a:endParaRPr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dirty="0">
              <a:solidFill>
                <a:schemeClr val="dk1"/>
              </a:solidFill>
              <a:latin typeface="Calibri"/>
              <a:ea typeface="Calibri"/>
              <a:cs typeface="Calibri"/>
              <a:sym typeface="Calibri"/>
            </a:endParaRPr>
          </a:p>
          <a:p>
            <a:pPr marL="285750" marR="0" lvl="0" indent="-196850" algn="l" rtl="0">
              <a:spcBef>
                <a:spcPts val="1200"/>
              </a:spcBef>
              <a:spcAft>
                <a:spcPts val="0"/>
              </a:spcAft>
              <a:buClr>
                <a:schemeClr val="dk1"/>
              </a:buClr>
              <a:buSzPts val="1400"/>
              <a:buFont typeface="Arial"/>
              <a:buNone/>
            </a:pPr>
            <a:endParaRPr sz="1400" dirty="0">
              <a:solidFill>
                <a:schemeClr val="dk1"/>
              </a:solidFill>
              <a:latin typeface="Calibri"/>
              <a:ea typeface="Calibri"/>
              <a:cs typeface="Calibri"/>
              <a:sym typeface="Calibri"/>
            </a:endParaRPr>
          </a:p>
        </p:txBody>
      </p:sp>
      <p:sp>
        <p:nvSpPr>
          <p:cNvPr id="305" name="Google Shape;305;p30"/>
          <p:cNvSpPr/>
          <p:nvPr/>
        </p:nvSpPr>
        <p:spPr>
          <a:xfrm>
            <a:off x="92364" y="70033"/>
            <a:ext cx="286327" cy="277091"/>
          </a:xfrm>
          <a:prstGeom prst="star5">
            <a:avLst>
              <a:gd name="adj" fmla="val 19098"/>
              <a:gd name="hf" fmla="val 105146"/>
              <a:gd name="vf" fmla="val 110557"/>
            </a:avLst>
          </a:prstGeom>
          <a:solidFill>
            <a:srgbClr val="613E35"/>
          </a:solidFill>
          <a:ln w="12700" cap="flat" cmpd="sng">
            <a:solidFill>
              <a:srgbClr val="FBB9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30"/>
          <p:cNvSpPr txBox="1"/>
          <p:nvPr/>
        </p:nvSpPr>
        <p:spPr>
          <a:xfrm>
            <a:off x="1419025" y="6670250"/>
            <a:ext cx="323210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Calibri"/>
                <a:ea typeface="Calibri"/>
                <a:cs typeface="Calibri"/>
                <a:sym typeface="Calibri"/>
              </a:rPr>
              <a:t>Sources: VanEck, Yahoo Finance</a:t>
            </a:r>
            <a:endParaRPr sz="900">
              <a:solidFill>
                <a:srgbClr val="A5A5A5"/>
              </a:solidFill>
              <a:latin typeface="Calibri"/>
              <a:ea typeface="Calibri"/>
              <a:cs typeface="Calibri"/>
              <a:sym typeface="Calibri"/>
            </a:endParaRPr>
          </a:p>
        </p:txBody>
      </p:sp>
      <p:pic>
        <p:nvPicPr>
          <p:cNvPr id="307" name="Google Shape;307;p30" descr="VanEck Vectors Steel ETF (SLX) Dividends"/>
          <p:cNvPicPr preferRelativeResize="0"/>
          <p:nvPr/>
        </p:nvPicPr>
        <p:blipFill rotWithShape="1">
          <a:blip r:embed="rId3">
            <a:alphaModFix/>
          </a:blip>
          <a:srcRect/>
          <a:stretch/>
        </p:blipFill>
        <p:spPr>
          <a:xfrm>
            <a:off x="10534650" y="18617"/>
            <a:ext cx="1657350" cy="865965"/>
          </a:xfrm>
          <a:prstGeom prst="rect">
            <a:avLst/>
          </a:prstGeom>
          <a:noFill/>
          <a:ln>
            <a:noFill/>
          </a:ln>
        </p:spPr>
      </p:pic>
      <p:pic>
        <p:nvPicPr>
          <p:cNvPr id="308" name="Google Shape;308;p30"/>
          <p:cNvPicPr preferRelativeResize="0"/>
          <p:nvPr/>
        </p:nvPicPr>
        <p:blipFill rotWithShape="1">
          <a:blip r:embed="rId4">
            <a:alphaModFix/>
          </a:blip>
          <a:srcRect/>
          <a:stretch/>
        </p:blipFill>
        <p:spPr>
          <a:xfrm>
            <a:off x="10590028" y="0"/>
            <a:ext cx="1601972" cy="840541"/>
          </a:xfrm>
          <a:prstGeom prst="rect">
            <a:avLst/>
          </a:prstGeom>
          <a:noFill/>
          <a:ln>
            <a:noFill/>
          </a:ln>
        </p:spPr>
      </p:pic>
      <p:pic>
        <p:nvPicPr>
          <p:cNvPr id="309" name="Google Shape;309;p30"/>
          <p:cNvPicPr preferRelativeResize="0"/>
          <p:nvPr/>
        </p:nvPicPr>
        <p:blipFill rotWithShape="1">
          <a:blip r:embed="rId5">
            <a:alphaModFix/>
          </a:blip>
          <a:srcRect t="14772" b="24084"/>
          <a:stretch/>
        </p:blipFill>
        <p:spPr>
          <a:xfrm>
            <a:off x="10490075" y="0"/>
            <a:ext cx="1701925" cy="692500"/>
          </a:xfrm>
          <a:prstGeom prst="rect">
            <a:avLst/>
          </a:prstGeom>
          <a:noFill/>
          <a:ln>
            <a:noFill/>
          </a:ln>
        </p:spPr>
      </p:pic>
      <p:graphicFrame>
        <p:nvGraphicFramePr>
          <p:cNvPr id="8" name="Table 7">
            <a:extLst>
              <a:ext uri="{FF2B5EF4-FFF2-40B4-BE49-F238E27FC236}">
                <a16:creationId xmlns:a16="http://schemas.microsoft.com/office/drawing/2014/main" id="{52130C56-9C92-EE43-AB1B-E87BFB8B4A85}"/>
              </a:ext>
            </a:extLst>
          </p:cNvPr>
          <p:cNvGraphicFramePr>
            <a:graphicFrameLocks noGrp="1"/>
          </p:cNvGraphicFramePr>
          <p:nvPr>
            <p:extLst>
              <p:ext uri="{D42A27DB-BD31-4B8C-83A1-F6EECF244321}">
                <p14:modId xmlns:p14="http://schemas.microsoft.com/office/powerpoint/2010/main" val="3764856465"/>
              </p:ext>
            </p:extLst>
          </p:nvPr>
        </p:nvGraphicFramePr>
        <p:xfrm>
          <a:off x="6318325" y="1803304"/>
          <a:ext cx="5873675" cy="4311552"/>
        </p:xfrm>
        <a:graphic>
          <a:graphicData uri="http://schemas.openxmlformats.org/drawingml/2006/table">
            <a:tbl>
              <a:tblPr/>
              <a:tblGrid>
                <a:gridCol w="167445">
                  <a:extLst>
                    <a:ext uri="{9D8B030D-6E8A-4147-A177-3AD203B41FA5}">
                      <a16:colId xmlns:a16="http://schemas.microsoft.com/office/drawing/2014/main" val="2775297752"/>
                    </a:ext>
                  </a:extLst>
                </a:gridCol>
                <a:gridCol w="544198">
                  <a:extLst>
                    <a:ext uri="{9D8B030D-6E8A-4147-A177-3AD203B41FA5}">
                      <a16:colId xmlns:a16="http://schemas.microsoft.com/office/drawing/2014/main" val="3742888058"/>
                    </a:ext>
                  </a:extLst>
                </a:gridCol>
                <a:gridCol w="533732">
                  <a:extLst>
                    <a:ext uri="{9D8B030D-6E8A-4147-A177-3AD203B41FA5}">
                      <a16:colId xmlns:a16="http://schemas.microsoft.com/office/drawing/2014/main" val="1669039217"/>
                    </a:ext>
                  </a:extLst>
                </a:gridCol>
                <a:gridCol w="1758179">
                  <a:extLst>
                    <a:ext uri="{9D8B030D-6E8A-4147-A177-3AD203B41FA5}">
                      <a16:colId xmlns:a16="http://schemas.microsoft.com/office/drawing/2014/main" val="4026696437"/>
                    </a:ext>
                  </a:extLst>
                </a:gridCol>
                <a:gridCol w="638386">
                  <a:extLst>
                    <a:ext uri="{9D8B030D-6E8A-4147-A177-3AD203B41FA5}">
                      <a16:colId xmlns:a16="http://schemas.microsoft.com/office/drawing/2014/main" val="3544236999"/>
                    </a:ext>
                  </a:extLst>
                </a:gridCol>
                <a:gridCol w="1130258">
                  <a:extLst>
                    <a:ext uri="{9D8B030D-6E8A-4147-A177-3AD203B41FA5}">
                      <a16:colId xmlns:a16="http://schemas.microsoft.com/office/drawing/2014/main" val="1365366383"/>
                    </a:ext>
                  </a:extLst>
                </a:gridCol>
                <a:gridCol w="934032">
                  <a:extLst>
                    <a:ext uri="{9D8B030D-6E8A-4147-A177-3AD203B41FA5}">
                      <a16:colId xmlns:a16="http://schemas.microsoft.com/office/drawing/2014/main" val="1601519718"/>
                    </a:ext>
                  </a:extLst>
                </a:gridCol>
                <a:gridCol w="167445">
                  <a:extLst>
                    <a:ext uri="{9D8B030D-6E8A-4147-A177-3AD203B41FA5}">
                      <a16:colId xmlns:a16="http://schemas.microsoft.com/office/drawing/2014/main" val="1333193527"/>
                    </a:ext>
                  </a:extLst>
                </a:gridCol>
              </a:tblGrid>
              <a:tr h="138204">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547207819"/>
                  </a:ext>
                </a:extLst>
              </a:tr>
              <a:tr h="80868">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900" b="0" i="0" u="none" strike="noStrike">
                          <a:solidFill>
                            <a:srgbClr val="000000"/>
                          </a:solidFill>
                          <a:effectLst/>
                          <a:latin typeface="Calibri" panose="020F0502020204030204" pitchFamily="34" charset="0"/>
                        </a:rPr>
                        <a:t>Current Price</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900" b="0" i="0" u="none" strike="noStrike">
                          <a:solidFill>
                            <a:srgbClr val="0000FF"/>
                          </a:solidFill>
                          <a:effectLst/>
                          <a:latin typeface="Calibri" panose="020F0502020204030204" pitchFamily="34" charset="0"/>
                        </a:rPr>
                        <a:t>$65.68 </a:t>
                      </a:r>
                    </a:p>
                  </a:txBody>
                  <a:tcPr marL="0" marR="0" marT="0" marB="0" anchor="b">
                    <a:lnL>
                      <a:noFill/>
                    </a:lnL>
                    <a:lnR>
                      <a:noFill/>
                    </a:lnR>
                    <a:lnT>
                      <a:noFill/>
                    </a:lnT>
                    <a:lnB>
                      <a:noFill/>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745641263"/>
                  </a:ext>
                </a:extLst>
              </a:tr>
              <a:tr h="157050">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900" b="0" i="0" u="none" strike="noStrike">
                          <a:solidFill>
                            <a:srgbClr val="000000"/>
                          </a:solidFill>
                          <a:effectLst/>
                          <a:latin typeface="Calibri" panose="020F0502020204030204" pitchFamily="34" charset="0"/>
                        </a:rPr>
                        <a:t>Net Asset Value (NAV)</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900" b="0" i="0" u="none" strike="noStrike">
                          <a:solidFill>
                            <a:srgbClr val="0000FF"/>
                          </a:solidFill>
                          <a:effectLst/>
                          <a:latin typeface="Calibri" panose="020F0502020204030204" pitchFamily="34" charset="0"/>
                        </a:rPr>
                        <a:t>$65.84 </a:t>
                      </a:r>
                    </a:p>
                  </a:txBody>
                  <a:tcPr marL="0" marR="0" marT="0" marB="0" anchor="b">
                    <a:lnL>
                      <a:noFill/>
                    </a:lnL>
                    <a:lnR>
                      <a:noFill/>
                    </a:lnR>
                    <a:lnT>
                      <a:noFill/>
                    </a:lnT>
                    <a:lnB>
                      <a:noFill/>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259207529"/>
                  </a:ext>
                </a:extLst>
              </a:tr>
              <a:tr h="157050">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900" b="0" i="0" u="none" strike="noStrike">
                          <a:solidFill>
                            <a:srgbClr val="000000"/>
                          </a:solidFill>
                          <a:effectLst/>
                          <a:latin typeface="Calibri" panose="020F0502020204030204" pitchFamily="34" charset="0"/>
                        </a:rPr>
                        <a:t>Total Net Assets ($M)</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FF"/>
                          </a:solidFill>
                          <a:effectLst/>
                          <a:latin typeface="Calibri" panose="020F0502020204030204" pitchFamily="34" charset="0"/>
                        </a:rPr>
                        <a:t>$41,339.2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580143758"/>
                  </a:ext>
                </a:extLst>
              </a:tr>
              <a:tr h="157050">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900" b="0" i="0" u="none" strike="noStrike">
                          <a:solidFill>
                            <a:srgbClr val="000000"/>
                          </a:solidFill>
                          <a:effectLst/>
                          <a:latin typeface="Calibri" panose="020F0502020204030204" pitchFamily="34" charset="0"/>
                        </a:rPr>
                        <a:t>52-week high</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FF"/>
                          </a:solidFill>
                          <a:effectLst/>
                          <a:latin typeface="Calibri" panose="020F0502020204030204" pitchFamily="34" charset="0"/>
                        </a:rPr>
                        <a:t>$70.07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260031274"/>
                  </a:ext>
                </a:extLst>
              </a:tr>
              <a:tr h="157050">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900" b="0" i="0" u="none" strike="noStrike">
                          <a:solidFill>
                            <a:srgbClr val="000000"/>
                          </a:solidFill>
                          <a:effectLst/>
                          <a:latin typeface="Calibri" panose="020F0502020204030204" pitchFamily="34" charset="0"/>
                        </a:rPr>
                        <a:t>52-week low</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FF"/>
                          </a:solidFill>
                          <a:effectLst/>
                          <a:latin typeface="Calibri" panose="020F0502020204030204" pitchFamily="34" charset="0"/>
                        </a:rPr>
                        <a:t>$58.27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979272108"/>
                  </a:ext>
                </a:extLst>
              </a:tr>
              <a:tr h="157050">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3">
                  <a:txBody>
                    <a:bodyPr/>
                    <a:lstStyle/>
                    <a:p>
                      <a:pPr algn="l" fontAlgn="b"/>
                      <a:r>
                        <a:rPr lang="en-US" sz="900" b="0" i="0" u="none" strike="noStrike">
                          <a:solidFill>
                            <a:srgbClr val="000000"/>
                          </a:solidFill>
                          <a:effectLst/>
                          <a:latin typeface="Calibri" panose="020F0502020204030204" pitchFamily="34" charset="0"/>
                        </a:rPr>
                        <a:t>Shares Outstanding (M)</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FF"/>
                          </a:solidFill>
                          <a:effectLst/>
                          <a:latin typeface="Calibri" panose="020F0502020204030204" pitchFamily="34" charset="0"/>
                        </a:rPr>
                        <a:t>188.3</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049475090"/>
                  </a:ext>
                </a:extLst>
              </a:tr>
              <a:tr h="157050">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900" b="0" i="0" u="none" strike="noStrike">
                          <a:solidFill>
                            <a:srgbClr val="000000"/>
                          </a:solidFill>
                          <a:effectLst/>
                          <a:latin typeface="Calibri" panose="020F0502020204030204" pitchFamily="34" charset="0"/>
                        </a:rPr>
                        <a:t>Gross Expense Ratio</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900" b="0" i="0" u="none" strike="noStrike">
                          <a:solidFill>
                            <a:srgbClr val="0000FF"/>
                          </a:solidFill>
                          <a:effectLst/>
                          <a:latin typeface="Calibri" panose="020F0502020204030204" pitchFamily="34" charset="0"/>
                        </a:rPr>
                        <a:t>0.12%</a:t>
                      </a:r>
                    </a:p>
                  </a:txBody>
                  <a:tcPr marL="0" marR="0" marT="0" marB="0" anchor="b">
                    <a:lnL>
                      <a:noFill/>
                    </a:lnL>
                    <a:lnR>
                      <a:noFill/>
                    </a:lnR>
                    <a:lnT>
                      <a:noFill/>
                    </a:lnT>
                    <a:lnB>
                      <a:noFill/>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732817761"/>
                  </a:ext>
                </a:extLst>
              </a:tr>
              <a:tr h="157050">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900" b="0" i="0" u="none" strike="noStrike">
                          <a:solidFill>
                            <a:srgbClr val="000000"/>
                          </a:solidFill>
                          <a:effectLst/>
                          <a:latin typeface="Calibri" panose="020F0502020204030204" pitchFamily="34" charset="0"/>
                        </a:rPr>
                        <a:t>Inception Date</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900" b="0" i="0" u="none" strike="noStrike">
                          <a:solidFill>
                            <a:srgbClr val="0000FF"/>
                          </a:solidFill>
                          <a:effectLst/>
                          <a:latin typeface="Calibri" panose="020F0502020204030204" pitchFamily="34" charset="0"/>
                        </a:rPr>
                        <a:t>12/16/98</a:t>
                      </a:r>
                    </a:p>
                  </a:txBody>
                  <a:tcPr marL="0" marR="0" marT="0" marB="0" anchor="b">
                    <a:lnL>
                      <a:noFill/>
                    </a:lnL>
                    <a:lnR>
                      <a:noFill/>
                    </a:lnR>
                    <a:lnT>
                      <a:noFill/>
                    </a:lnT>
                    <a:lnB>
                      <a:noFill/>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114204795"/>
                  </a:ext>
                </a:extLst>
              </a:tr>
              <a:tr h="157050">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900" b="0" i="0" u="none" strike="noStrike">
                          <a:solidFill>
                            <a:srgbClr val="000000"/>
                          </a:solidFill>
                          <a:effectLst/>
                          <a:latin typeface="Calibri" panose="020F0502020204030204" pitchFamily="34" charset="0"/>
                        </a:rPr>
                        <a:t>Number of Holdings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FF"/>
                          </a:solidFill>
                          <a:effectLst/>
                          <a:latin typeface="Calibri" panose="020F0502020204030204" pitchFamily="34" charset="0"/>
                        </a:rPr>
                        <a:t>29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409250807"/>
                  </a:ext>
                </a:extLst>
              </a:tr>
              <a:tr h="0">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900" b="0" i="0" u="none" strike="noStrike">
                          <a:solidFill>
                            <a:srgbClr val="000000"/>
                          </a:solidFill>
                          <a:effectLst/>
                          <a:latin typeface="Calibri" panose="020F0502020204030204" pitchFamily="34" charset="0"/>
                        </a:rPr>
                        <a:t>Price/Earnings Ratio</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FF"/>
                          </a:solidFill>
                          <a:effectLst/>
                          <a:latin typeface="Calibri" panose="020F0502020204030204" pitchFamily="34" charset="0"/>
                        </a:rPr>
                        <a:t>23.2x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082016400"/>
                  </a:ext>
                </a:extLst>
              </a:tr>
              <a:tr h="157050">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900" b="0" i="0" u="none" strike="noStrike">
                          <a:solidFill>
                            <a:srgbClr val="000000"/>
                          </a:solidFill>
                          <a:effectLst/>
                          <a:latin typeface="Calibri" panose="020F0502020204030204" pitchFamily="34" charset="0"/>
                        </a:rPr>
                        <a:t>Price/Book Ratio</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900" b="0" i="0" u="none" strike="noStrike">
                          <a:solidFill>
                            <a:srgbClr val="0000FF"/>
                          </a:solidFill>
                          <a:effectLst/>
                          <a:latin typeface="Calibri" panose="020F0502020204030204" pitchFamily="34" charset="0"/>
                        </a:rPr>
                        <a:t>2.2x </a:t>
                      </a:r>
                    </a:p>
                  </a:txBody>
                  <a:tcPr marL="0" marR="0" marT="0" marB="0" anchor="b">
                    <a:lnL>
                      <a:noFill/>
                    </a:lnL>
                    <a:lnR>
                      <a:noFill/>
                    </a:lnR>
                    <a:lnT>
                      <a:noFill/>
                    </a:lnT>
                    <a:lnB>
                      <a:noFill/>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24436273"/>
                  </a:ext>
                </a:extLst>
              </a:tr>
              <a:tr h="138204">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711384113"/>
                  </a:ext>
                </a:extLst>
              </a:tr>
              <a:tr h="157050">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6">
                  <a:txBody>
                    <a:bodyPr/>
                    <a:lstStyle/>
                    <a:p>
                      <a:pPr algn="ctr" fontAlgn="b"/>
                      <a:r>
                        <a:rPr lang="en-US" sz="900" b="1" i="0" u="none" strike="noStrike">
                          <a:solidFill>
                            <a:srgbClr val="FFFFFF"/>
                          </a:solidFill>
                          <a:effectLst/>
                          <a:latin typeface="Calibri" panose="020F0502020204030204" pitchFamily="34" charset="0"/>
                        </a:rPr>
                        <a:t>Top 10 Holdings</a:t>
                      </a:r>
                    </a:p>
                  </a:txBody>
                  <a:tcPr marL="0" marR="0" marT="0" marB="0" anchor="b">
                    <a:lnL>
                      <a:noFill/>
                    </a:lnL>
                    <a:lnR>
                      <a:noFill/>
                    </a:lnR>
                    <a:lnT>
                      <a:noFill/>
                    </a:lnT>
                    <a:lnB>
                      <a:noFill/>
                    </a:lnB>
                    <a:solidFill>
                      <a:srgbClr val="613E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571524999"/>
                  </a:ext>
                </a:extLst>
              </a:tr>
              <a:tr h="157050">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Number</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Ticker</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Holding Name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Shares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Market Value ($M)</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 of Net Assets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048494288"/>
                  </a:ext>
                </a:extLst>
              </a:tr>
              <a:tr h="157050">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NEE</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NextEra Energy Inc</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26,288,218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$160,210.0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17.36%</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187855714"/>
                  </a:ext>
                </a:extLst>
              </a:tr>
              <a:tr h="157050">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DUK</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Duke Energy Corp</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10,309,418</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$77,203.0</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8.36%</a:t>
                      </a:r>
                    </a:p>
                  </a:txBody>
                  <a:tcPr marL="0" marR="0" marT="0" marB="0" anchor="b">
                    <a:lnL>
                      <a:noFill/>
                    </a:lnL>
                    <a:lnR>
                      <a:noFill/>
                    </a:lnR>
                    <a:lnT>
                      <a:noFill/>
                    </a:lnT>
                    <a:lnB>
                      <a:noFill/>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787196622"/>
                  </a:ext>
                </a:extLst>
              </a:tr>
              <a:tr h="157050">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SO</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Southern CO</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14,188,628</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$66,844.0</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7.24%</a:t>
                      </a:r>
                    </a:p>
                  </a:txBody>
                  <a:tcPr marL="0" marR="0" marT="0" marB="0" anchor="b">
                    <a:lnL>
                      <a:noFill/>
                    </a:lnL>
                    <a:lnR>
                      <a:noFill/>
                    </a:lnR>
                    <a:lnT>
                      <a:noFill/>
                    </a:lnT>
                    <a:lnB>
                      <a:noFill/>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572776028"/>
                  </a:ext>
                </a:extLst>
              </a:tr>
              <a:tr h="157050">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D</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Dominion Energy Inc</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10,834,041</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$59,100.0</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6.40%</a:t>
                      </a:r>
                    </a:p>
                  </a:txBody>
                  <a:tcPr marL="0" marR="0" marT="0" marB="0" anchor="b">
                    <a:lnL>
                      <a:noFill/>
                    </a:lnL>
                    <a:lnR>
                      <a:noFill/>
                    </a:lnR>
                    <a:lnT>
                      <a:noFill/>
                    </a:lnT>
                    <a:lnB>
                      <a:noFill/>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437192046"/>
                  </a:ext>
                </a:extLst>
              </a:tr>
              <a:tr h="157050">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EXC</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Exelon Corp</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13,103,238</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$48,706.0</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5.28%</a:t>
                      </a:r>
                    </a:p>
                  </a:txBody>
                  <a:tcPr marL="0" marR="0" marT="0" marB="0" anchor="b">
                    <a:lnL>
                      <a:noFill/>
                    </a:lnL>
                    <a:lnR>
                      <a:noFill/>
                    </a:lnR>
                    <a:lnT>
                      <a:noFill/>
                    </a:lnT>
                    <a:lnB>
                      <a:noFill/>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322565047"/>
                  </a:ext>
                </a:extLst>
              </a:tr>
              <a:tr h="157050">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AEP</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American Electric Power Co Inc</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6,703,528</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$41,766.0</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4.52%</a:t>
                      </a:r>
                    </a:p>
                  </a:txBody>
                  <a:tcPr marL="0" marR="0" marT="0" marB="0" anchor="b">
                    <a:lnL>
                      <a:noFill/>
                    </a:lnL>
                    <a:lnR>
                      <a:noFill/>
                    </a:lnR>
                    <a:lnT>
                      <a:noFill/>
                    </a:lnT>
                    <a:lnB>
                      <a:noFill/>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439400237"/>
                  </a:ext>
                </a:extLst>
              </a:tr>
              <a:tr h="157050">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SRE</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Sempra Energy</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4,279,052</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$41,005.0</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4.44%</a:t>
                      </a:r>
                    </a:p>
                  </a:txBody>
                  <a:tcPr marL="0" marR="0" marT="0" marB="0" anchor="b">
                    <a:lnL>
                      <a:noFill/>
                    </a:lnL>
                    <a:lnR>
                      <a:noFill/>
                    </a:lnR>
                    <a:lnT>
                      <a:noFill/>
                    </a:lnT>
                    <a:lnB>
                      <a:noFill/>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670648921"/>
                  </a:ext>
                </a:extLst>
              </a:tr>
              <a:tr h="157050">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XEL</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Xcel Energy Inc</a:t>
                      </a:r>
                    </a:p>
                  </a:txBody>
                  <a:tcPr marL="0" marR="0" marT="0" marB="0" anchor="b">
                    <a:lnL>
                      <a:noFill/>
                    </a:lnL>
                    <a:lnR>
                      <a:noFill/>
                    </a:lnR>
                    <a:lnT>
                      <a:noFill/>
                    </a:lnT>
                    <a:lnB>
                      <a:noFill/>
                    </a:lnB>
                  </a:tcPr>
                </a:tc>
                <a:tc>
                  <a:txBody>
                    <a:bodyPr/>
                    <a:lstStyle/>
                    <a:p>
                      <a:pPr algn="ctr" fontAlgn="b"/>
                      <a:r>
                        <a:rPr lang="en-US" sz="900" b="0" i="0" u="none" strike="noStrike">
                          <a:solidFill>
                            <a:srgbClr val="0000FF"/>
                          </a:solidFill>
                          <a:effectLst/>
                          <a:latin typeface="Calibri" panose="020F0502020204030204" pitchFamily="34" charset="0"/>
                        </a:rPr>
                        <a:t>7,215,264</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$35,499.0</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3.85%</a:t>
                      </a:r>
                    </a:p>
                  </a:txBody>
                  <a:tcPr marL="0" marR="0" marT="0" marB="0" anchor="b">
                    <a:lnL>
                      <a:noFill/>
                    </a:lnL>
                    <a:lnR>
                      <a:noFill/>
                    </a:lnR>
                    <a:lnT>
                      <a:noFill/>
                    </a:lnT>
                    <a:lnB>
                      <a:noFill/>
                    </a:lnB>
                    <a:solidFill>
                      <a:srgbClr val="FFFFFF"/>
                    </a:solidFill>
                  </a:tcPr>
                </a:tc>
                <a:tc>
                  <a:txBody>
                    <a:bodyPr/>
                    <a:lstStyle/>
                    <a:p>
                      <a:pPr algn="l" fontAlgn="b"/>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93843471"/>
                  </a:ext>
                </a:extLst>
              </a:tr>
              <a:tr h="157050">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PEG</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Public Service Enterprise Group Inc</a:t>
                      </a:r>
                    </a:p>
                  </a:txBody>
                  <a:tcPr marL="0" marR="0" marT="0" marB="0" anchor="b">
                    <a:lnL>
                      <a:noFill/>
                    </a:lnL>
                    <a:lnR>
                      <a:noFill/>
                    </a:lnR>
                    <a:lnT>
                      <a:noFill/>
                    </a:lnT>
                    <a:lnB>
                      <a:noFill/>
                    </a:lnB>
                  </a:tcPr>
                </a:tc>
                <a:tc>
                  <a:txBody>
                    <a:bodyPr/>
                    <a:lstStyle/>
                    <a:p>
                      <a:pPr algn="ctr" fontAlgn="b"/>
                      <a:r>
                        <a:rPr lang="en-US" sz="900" b="0" i="0" u="none" strike="noStrike">
                          <a:solidFill>
                            <a:srgbClr val="0000FF"/>
                          </a:solidFill>
                          <a:effectLst/>
                          <a:latin typeface="Calibri" panose="020F0502020204030204" pitchFamily="34" charset="0"/>
                        </a:rPr>
                        <a:t>6,774,878</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$31,401.0</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FF"/>
                          </a:solidFill>
                          <a:effectLst/>
                          <a:latin typeface="Calibri" panose="020F0502020204030204" pitchFamily="34" charset="0"/>
                        </a:rPr>
                        <a:t>3.40%</a:t>
                      </a:r>
                    </a:p>
                  </a:txBody>
                  <a:tcPr marL="0" marR="0" marT="0" marB="0" anchor="b">
                    <a:lnL>
                      <a:noFill/>
                    </a:lnL>
                    <a:lnR>
                      <a:noFill/>
                    </a:lnR>
                    <a:lnT>
                      <a:noFill/>
                    </a:lnT>
                    <a:lnB>
                      <a:noFill/>
                    </a:lnB>
                    <a:solidFill>
                      <a:srgbClr val="FFFFFF"/>
                    </a:solidFill>
                  </a:tcPr>
                </a:tc>
                <a:tc>
                  <a:txBody>
                    <a:bodyPr/>
                    <a:lstStyle/>
                    <a:p>
                      <a:pPr algn="l" fontAlgn="b"/>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39188202"/>
                  </a:ext>
                </a:extLst>
              </a:tr>
              <a:tr h="157050">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AWK</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American Water Works Co Inc</a:t>
                      </a:r>
                    </a:p>
                  </a:txBody>
                  <a:tcPr marL="0" marR="0" marT="0" marB="0" anchor="b">
                    <a:lnL>
                      <a:noFill/>
                    </a:lnL>
                    <a:lnR>
                      <a:noFill/>
                    </a:lnR>
                    <a:lnT>
                      <a:noFill/>
                    </a:lnT>
                    <a:lnB>
                      <a:noFill/>
                    </a:lnB>
                  </a:tcPr>
                </a:tc>
                <a:tc>
                  <a:txBody>
                    <a:bodyPr/>
                    <a:lstStyle/>
                    <a:p>
                      <a:pPr algn="r" fontAlgn="b"/>
                      <a:r>
                        <a:rPr lang="en-US" sz="900" b="0" i="0" u="none" strike="noStrike">
                          <a:solidFill>
                            <a:srgbClr val="0000FF"/>
                          </a:solidFill>
                          <a:effectLst/>
                          <a:latin typeface="Calibri" panose="020F0502020204030204" pitchFamily="34" charset="0"/>
                        </a:rPr>
                        <a:t>2,432,155</a:t>
                      </a:r>
                    </a:p>
                  </a:txBody>
                  <a:tcPr marL="0" marR="0" marT="0" marB="0" anchor="b">
                    <a:lnL>
                      <a:noFill/>
                    </a:lnL>
                    <a:lnR>
                      <a:noFill/>
                    </a:lnR>
                    <a:lnT>
                      <a:noFill/>
                    </a:lnT>
                    <a:lnB>
                      <a:noFill/>
                    </a:lnB>
                  </a:tcPr>
                </a:tc>
                <a:tc>
                  <a:txBody>
                    <a:bodyPr/>
                    <a:lstStyle/>
                    <a:p>
                      <a:pPr algn="ctr" fontAlgn="b"/>
                      <a:r>
                        <a:rPr lang="en-US" sz="900" b="0" i="0" u="none" strike="noStrike">
                          <a:solidFill>
                            <a:srgbClr val="0000FF"/>
                          </a:solidFill>
                          <a:effectLst/>
                          <a:latin typeface="Calibri" panose="020F0502020204030204" pitchFamily="34" charset="0"/>
                        </a:rPr>
                        <a:t>$31,112.00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FF"/>
                          </a:solidFill>
                          <a:effectLst/>
                          <a:latin typeface="Calibri" panose="020F0502020204030204" pitchFamily="34" charset="0"/>
                        </a:rPr>
                        <a:t>3.37%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99564476"/>
                  </a:ext>
                </a:extLst>
              </a:tr>
              <a:tr h="157050">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1" i="0" u="none" strike="noStrike">
                          <a:solidFill>
                            <a:srgbClr val="000000"/>
                          </a:solidFill>
                          <a:effectLst/>
                          <a:latin typeface="Calibri" panose="020F0502020204030204" pitchFamily="34" charset="0"/>
                        </a:rPr>
                        <a:t>Total:</a:t>
                      </a:r>
                    </a:p>
                  </a:txBody>
                  <a:tcPr marL="0" marR="0" marT="0" marB="0" anchor="b">
                    <a:lnL>
                      <a:noFill/>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$592,846.00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64.22%</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01674674"/>
                  </a:ext>
                </a:extLst>
              </a:tr>
              <a:tr h="138204">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84689988"/>
                  </a:ext>
                </a:extLst>
              </a:tr>
              <a:tr h="167520">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7711091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1"/>
          <p:cNvSpPr txBox="1">
            <a:spLocks noGrp="1"/>
          </p:cNvSpPr>
          <p:nvPr>
            <p:ph type="title"/>
          </p:nvPr>
        </p:nvSpPr>
        <p:spPr>
          <a:xfrm>
            <a:off x="801914" y="208580"/>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Recommendation</a:t>
            </a:r>
            <a:endParaRPr/>
          </a:p>
        </p:txBody>
      </p:sp>
      <p:sp>
        <p:nvSpPr>
          <p:cNvPr id="315" name="Google Shape;315;p31"/>
          <p:cNvSpPr/>
          <p:nvPr/>
        </p:nvSpPr>
        <p:spPr>
          <a:xfrm>
            <a:off x="801914" y="1428580"/>
            <a:ext cx="4842748"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Recommendation</a:t>
            </a:r>
            <a:endParaRPr sz="1800" b="1">
              <a:solidFill>
                <a:schemeClr val="lt1"/>
              </a:solidFill>
              <a:latin typeface="Calibri"/>
              <a:ea typeface="Calibri"/>
              <a:cs typeface="Calibri"/>
              <a:sym typeface="Calibri"/>
            </a:endParaRPr>
          </a:p>
        </p:txBody>
      </p:sp>
      <p:sp>
        <p:nvSpPr>
          <p:cNvPr id="316" name="Google Shape;316;p31"/>
          <p:cNvSpPr txBox="1"/>
          <p:nvPr/>
        </p:nvSpPr>
        <p:spPr>
          <a:xfrm>
            <a:off x="801914" y="1870193"/>
            <a:ext cx="4842600" cy="28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i="1" dirty="0">
                <a:solidFill>
                  <a:schemeClr val="dk1"/>
                </a:solidFill>
                <a:latin typeface="Calibri"/>
                <a:ea typeface="Calibri"/>
                <a:cs typeface="Calibri"/>
                <a:sym typeface="Calibri"/>
              </a:rPr>
              <a:t>“We want to initiate a </a:t>
            </a:r>
            <a:r>
              <a:rPr lang="en-US" sz="2000" i="1" u="sng" dirty="0">
                <a:solidFill>
                  <a:schemeClr val="dk1"/>
                </a:solidFill>
                <a:latin typeface="Calibri"/>
                <a:ea typeface="Calibri"/>
                <a:cs typeface="Calibri"/>
                <a:sym typeface="Calibri"/>
              </a:rPr>
              <a:t>2.0</a:t>
            </a:r>
            <a:r>
              <a:rPr lang="en-US" sz="2000" u="sng" dirty="0">
                <a:solidFill>
                  <a:schemeClr val="dk1"/>
                </a:solidFill>
                <a:latin typeface="Calibri"/>
                <a:ea typeface="Calibri"/>
                <a:cs typeface="Calibri"/>
                <a:sym typeface="Calibri"/>
              </a:rPr>
              <a:t>%</a:t>
            </a:r>
            <a:r>
              <a:rPr lang="en-US" sz="2000" dirty="0">
                <a:solidFill>
                  <a:schemeClr val="dk1"/>
                </a:solidFill>
                <a:latin typeface="Calibri"/>
                <a:ea typeface="Calibri"/>
                <a:cs typeface="Calibri"/>
                <a:sym typeface="Calibri"/>
              </a:rPr>
              <a:t> </a:t>
            </a:r>
            <a:r>
              <a:rPr lang="en-US" sz="2000" i="1" dirty="0">
                <a:solidFill>
                  <a:schemeClr val="dk1"/>
                </a:solidFill>
                <a:latin typeface="Calibri"/>
                <a:ea typeface="Calibri"/>
                <a:cs typeface="Calibri"/>
                <a:sym typeface="Calibri"/>
              </a:rPr>
              <a:t>position in Eaton Corporation at a price target of $195, representing a 20.8% potential upside from the current market price.”</a:t>
            </a:r>
            <a:endParaRPr dirty="0"/>
          </a:p>
          <a:p>
            <a:pPr marL="0" marR="0" lvl="0" indent="0" algn="l" rtl="0">
              <a:spcBef>
                <a:spcPts val="0"/>
              </a:spcBef>
              <a:spcAft>
                <a:spcPts val="0"/>
              </a:spcAft>
              <a:buNone/>
            </a:pPr>
            <a:endParaRPr sz="200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i="1" dirty="0">
                <a:solidFill>
                  <a:schemeClr val="dk1"/>
                </a:solidFill>
                <a:latin typeface="Calibri"/>
                <a:ea typeface="Calibri"/>
                <a:cs typeface="Calibri"/>
                <a:sym typeface="Calibri"/>
              </a:rPr>
              <a:t>“We want to fully reduce our 1.91% stake in XLU at a price of $65.68 representing a 4.49% share price increase from our purchase price of 62.86$”</a:t>
            </a:r>
            <a:endParaRPr sz="2000" dirty="0">
              <a:solidFill>
                <a:schemeClr val="dk1"/>
              </a:solidFill>
              <a:latin typeface="Calibri"/>
              <a:ea typeface="Calibri"/>
              <a:cs typeface="Calibri"/>
              <a:sym typeface="Calibri"/>
            </a:endParaRPr>
          </a:p>
        </p:txBody>
      </p:sp>
      <p:sp>
        <p:nvSpPr>
          <p:cNvPr id="317" name="Google Shape;317;p31"/>
          <p:cNvSpPr/>
          <p:nvPr/>
        </p:nvSpPr>
        <p:spPr>
          <a:xfrm>
            <a:off x="6239094" y="1428580"/>
            <a:ext cx="5513635"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Change in Utilities</a:t>
            </a:r>
            <a:endParaRPr sz="1800" b="1">
              <a:solidFill>
                <a:schemeClr val="lt1"/>
              </a:solidFill>
              <a:latin typeface="Calibri"/>
              <a:ea typeface="Calibri"/>
              <a:cs typeface="Calibri"/>
              <a:sym typeface="Calibri"/>
            </a:endParaRPr>
          </a:p>
        </p:txBody>
      </p:sp>
      <p:sp>
        <p:nvSpPr>
          <p:cNvPr id="318" name="Google Shape;318;p31"/>
          <p:cNvSpPr/>
          <p:nvPr/>
        </p:nvSpPr>
        <p:spPr>
          <a:xfrm>
            <a:off x="92364" y="70033"/>
            <a:ext cx="286327" cy="277091"/>
          </a:xfrm>
          <a:prstGeom prst="star5">
            <a:avLst>
              <a:gd name="adj" fmla="val 19098"/>
              <a:gd name="hf" fmla="val 105146"/>
              <a:gd name="vf" fmla="val 110557"/>
            </a:avLst>
          </a:prstGeom>
          <a:solidFill>
            <a:srgbClr val="613E35"/>
          </a:solidFill>
          <a:ln w="12700" cap="flat" cmpd="sng">
            <a:solidFill>
              <a:srgbClr val="FBB9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31"/>
          <p:cNvSpPr txBox="1"/>
          <p:nvPr/>
        </p:nvSpPr>
        <p:spPr>
          <a:xfrm>
            <a:off x="1419026" y="6670250"/>
            <a:ext cx="212773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Calibri"/>
                <a:ea typeface="Calibri"/>
                <a:cs typeface="Calibri"/>
                <a:sym typeface="Calibri"/>
              </a:rPr>
              <a:t>Sources: Yahoo finance, SIMM Google Sheet</a:t>
            </a:r>
            <a:endParaRPr sz="900">
              <a:solidFill>
                <a:srgbClr val="A5A5A5"/>
              </a:solidFill>
              <a:latin typeface="Calibri"/>
              <a:ea typeface="Calibri"/>
              <a:cs typeface="Calibri"/>
              <a:sym typeface="Calibri"/>
            </a:endParaRPr>
          </a:p>
        </p:txBody>
      </p:sp>
      <p:pic>
        <p:nvPicPr>
          <p:cNvPr id="320" name="Google Shape;320;p31"/>
          <p:cNvPicPr preferRelativeResize="0"/>
          <p:nvPr/>
        </p:nvPicPr>
        <p:blipFill rotWithShape="1">
          <a:blip r:embed="rId3">
            <a:alphaModFix/>
          </a:blip>
          <a:srcRect/>
          <a:stretch/>
        </p:blipFill>
        <p:spPr>
          <a:xfrm>
            <a:off x="10590028" y="0"/>
            <a:ext cx="1601972" cy="840541"/>
          </a:xfrm>
          <a:prstGeom prst="rect">
            <a:avLst/>
          </a:prstGeom>
          <a:noFill/>
          <a:ln>
            <a:noFill/>
          </a:ln>
        </p:spPr>
      </p:pic>
      <p:pic>
        <p:nvPicPr>
          <p:cNvPr id="321" name="Google Shape;321;p31"/>
          <p:cNvPicPr preferRelativeResize="0"/>
          <p:nvPr/>
        </p:nvPicPr>
        <p:blipFill rotWithShape="1">
          <a:blip r:embed="rId4">
            <a:alphaModFix/>
          </a:blip>
          <a:srcRect t="14772" b="24084"/>
          <a:stretch/>
        </p:blipFill>
        <p:spPr>
          <a:xfrm>
            <a:off x="10490075" y="0"/>
            <a:ext cx="1701925" cy="692500"/>
          </a:xfrm>
          <a:prstGeom prst="rect">
            <a:avLst/>
          </a:prstGeom>
          <a:noFill/>
          <a:ln>
            <a:noFill/>
          </a:ln>
        </p:spPr>
      </p:pic>
      <p:pic>
        <p:nvPicPr>
          <p:cNvPr id="2" name="Picture 1">
            <a:extLst>
              <a:ext uri="{FF2B5EF4-FFF2-40B4-BE49-F238E27FC236}">
                <a16:creationId xmlns:a16="http://schemas.microsoft.com/office/drawing/2014/main" id="{1D847493-8E1B-954E-B814-2B3250AED29E}"/>
              </a:ext>
            </a:extLst>
          </p:cNvPr>
          <p:cNvPicPr>
            <a:picLocks noChangeAspect="1"/>
          </p:cNvPicPr>
          <p:nvPr/>
        </p:nvPicPr>
        <p:blipFill>
          <a:blip r:embed="rId5"/>
          <a:stretch>
            <a:fillRect/>
          </a:stretch>
        </p:blipFill>
        <p:spPr>
          <a:xfrm>
            <a:off x="6410880" y="2508922"/>
            <a:ext cx="5170061" cy="3585652"/>
          </a:xfrm>
          <a:prstGeom prst="rect">
            <a:avLst/>
          </a:prstGeom>
        </p:spPr>
      </p:pic>
      <p:sp>
        <p:nvSpPr>
          <p:cNvPr id="11" name="Rectangle 10">
            <a:extLst>
              <a:ext uri="{FF2B5EF4-FFF2-40B4-BE49-F238E27FC236}">
                <a16:creationId xmlns:a16="http://schemas.microsoft.com/office/drawing/2014/main" id="{2016BA71-C9D8-814A-8356-660666F6971D}"/>
              </a:ext>
            </a:extLst>
          </p:cNvPr>
          <p:cNvSpPr/>
          <p:nvPr/>
        </p:nvSpPr>
        <p:spPr>
          <a:xfrm>
            <a:off x="7639204" y="3077737"/>
            <a:ext cx="869176" cy="592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bg1"/>
              </a:solidFill>
            </a:endParaRPr>
          </a:p>
        </p:txBody>
      </p:sp>
      <p:sp>
        <p:nvSpPr>
          <p:cNvPr id="3" name="TextBox 2">
            <a:extLst>
              <a:ext uri="{FF2B5EF4-FFF2-40B4-BE49-F238E27FC236}">
                <a16:creationId xmlns:a16="http://schemas.microsoft.com/office/drawing/2014/main" id="{7CA5B4F6-814C-9543-8703-A2AFF2D6756D}"/>
              </a:ext>
            </a:extLst>
          </p:cNvPr>
          <p:cNvSpPr txBox="1"/>
          <p:nvPr/>
        </p:nvSpPr>
        <p:spPr>
          <a:xfrm>
            <a:off x="7727795" y="3204563"/>
            <a:ext cx="869176" cy="338554"/>
          </a:xfrm>
          <a:prstGeom prst="rect">
            <a:avLst/>
          </a:prstGeom>
          <a:noFill/>
        </p:spPr>
        <p:txBody>
          <a:bodyPr wrap="square" rtlCol="0">
            <a:spAutoFit/>
          </a:bodyPr>
          <a:lstStyle/>
          <a:p>
            <a:r>
              <a:rPr lang="en-US" sz="1600" dirty="0">
                <a:solidFill>
                  <a:schemeClr val="bg1"/>
                </a:solidFill>
              </a:rPr>
              <a:t>1.89%</a:t>
            </a:r>
          </a:p>
        </p:txBody>
      </p:sp>
      <p:sp>
        <p:nvSpPr>
          <p:cNvPr id="5" name="Rectangle 4">
            <a:extLst>
              <a:ext uri="{FF2B5EF4-FFF2-40B4-BE49-F238E27FC236}">
                <a16:creationId xmlns:a16="http://schemas.microsoft.com/office/drawing/2014/main" id="{C33A0331-1DF0-6940-AB97-2113C444010F}"/>
              </a:ext>
            </a:extLst>
          </p:cNvPr>
          <p:cNvSpPr/>
          <p:nvPr/>
        </p:nvSpPr>
        <p:spPr>
          <a:xfrm>
            <a:off x="8508380" y="6094574"/>
            <a:ext cx="88591" cy="94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D4A26BE-4BDB-8B48-A2B1-CD2E2C8DAAA6}"/>
              </a:ext>
            </a:extLst>
          </p:cNvPr>
          <p:cNvSpPr txBox="1"/>
          <p:nvPr/>
        </p:nvSpPr>
        <p:spPr>
          <a:xfrm>
            <a:off x="8596971" y="6027182"/>
            <a:ext cx="1081669" cy="261610"/>
          </a:xfrm>
          <a:prstGeom prst="rect">
            <a:avLst/>
          </a:prstGeom>
          <a:noFill/>
        </p:spPr>
        <p:txBody>
          <a:bodyPr wrap="square" rtlCol="0">
            <a:spAutoFit/>
          </a:bodyPr>
          <a:lstStyle/>
          <a:p>
            <a:r>
              <a:rPr lang="en-US" sz="1100" dirty="0">
                <a:solidFill>
                  <a:schemeClr val="tx1">
                    <a:lumMod val="75000"/>
                    <a:lumOff val="25000"/>
                  </a:schemeClr>
                </a:solidFill>
              </a:rPr>
              <a:t>XLU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2"/>
          <p:cNvSpPr txBox="1">
            <a:spLocks noGrp="1"/>
          </p:cNvSpPr>
          <p:nvPr>
            <p:ph type="title"/>
          </p:nvPr>
        </p:nvSpPr>
        <p:spPr>
          <a:xfrm>
            <a:off x="801914" y="208580"/>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Recommendation</a:t>
            </a:r>
            <a:endParaRPr/>
          </a:p>
        </p:txBody>
      </p:sp>
      <p:sp>
        <p:nvSpPr>
          <p:cNvPr id="327" name="Google Shape;327;p32"/>
          <p:cNvSpPr/>
          <p:nvPr/>
        </p:nvSpPr>
        <p:spPr>
          <a:xfrm>
            <a:off x="801914" y="1428579"/>
            <a:ext cx="5312784"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Sell Recommendation</a:t>
            </a:r>
            <a:endParaRPr sz="1800" b="1">
              <a:solidFill>
                <a:schemeClr val="lt1"/>
              </a:solidFill>
              <a:latin typeface="Calibri"/>
              <a:ea typeface="Calibri"/>
              <a:cs typeface="Calibri"/>
              <a:sym typeface="Calibri"/>
            </a:endParaRPr>
          </a:p>
        </p:txBody>
      </p:sp>
      <p:sp>
        <p:nvSpPr>
          <p:cNvPr id="328" name="Google Shape;328;p32"/>
          <p:cNvSpPr/>
          <p:nvPr/>
        </p:nvSpPr>
        <p:spPr>
          <a:xfrm>
            <a:off x="6502699" y="1428579"/>
            <a:ext cx="5312784"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Buy Recommendation</a:t>
            </a:r>
            <a:endParaRPr sz="1800" b="1">
              <a:solidFill>
                <a:schemeClr val="lt1"/>
              </a:solidFill>
              <a:latin typeface="Calibri"/>
              <a:ea typeface="Calibri"/>
              <a:cs typeface="Calibri"/>
              <a:sym typeface="Calibri"/>
            </a:endParaRPr>
          </a:p>
        </p:txBody>
      </p:sp>
      <p:sp>
        <p:nvSpPr>
          <p:cNvPr id="329" name="Google Shape;329;p32"/>
          <p:cNvSpPr/>
          <p:nvPr/>
        </p:nvSpPr>
        <p:spPr>
          <a:xfrm>
            <a:off x="92364" y="70033"/>
            <a:ext cx="286327" cy="277091"/>
          </a:xfrm>
          <a:prstGeom prst="star5">
            <a:avLst>
              <a:gd name="adj" fmla="val 19098"/>
              <a:gd name="hf" fmla="val 105146"/>
              <a:gd name="vf" fmla="val 110557"/>
            </a:avLst>
          </a:prstGeom>
          <a:solidFill>
            <a:srgbClr val="613E35"/>
          </a:solidFill>
          <a:ln w="12700" cap="flat" cmpd="sng">
            <a:solidFill>
              <a:srgbClr val="FBB9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32"/>
          <p:cNvSpPr txBox="1"/>
          <p:nvPr/>
        </p:nvSpPr>
        <p:spPr>
          <a:xfrm>
            <a:off x="1419026" y="6670250"/>
            <a:ext cx="212773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Calibri"/>
                <a:ea typeface="Calibri"/>
                <a:cs typeface="Calibri"/>
                <a:sym typeface="Calibri"/>
              </a:rPr>
              <a:t>Sources: Yahoo finance, SIMM Google Sheet</a:t>
            </a:r>
            <a:endParaRPr sz="900">
              <a:solidFill>
                <a:srgbClr val="A5A5A5"/>
              </a:solidFill>
              <a:latin typeface="Calibri"/>
              <a:ea typeface="Calibri"/>
              <a:cs typeface="Calibri"/>
              <a:sym typeface="Calibri"/>
            </a:endParaRPr>
          </a:p>
        </p:txBody>
      </p:sp>
      <p:pic>
        <p:nvPicPr>
          <p:cNvPr id="331" name="Google Shape;331;p32"/>
          <p:cNvPicPr preferRelativeResize="0"/>
          <p:nvPr/>
        </p:nvPicPr>
        <p:blipFill rotWithShape="1">
          <a:blip r:embed="rId3">
            <a:alphaModFix/>
          </a:blip>
          <a:srcRect/>
          <a:stretch/>
        </p:blipFill>
        <p:spPr>
          <a:xfrm>
            <a:off x="10590028" y="0"/>
            <a:ext cx="1601972" cy="840541"/>
          </a:xfrm>
          <a:prstGeom prst="rect">
            <a:avLst/>
          </a:prstGeom>
          <a:noFill/>
          <a:ln>
            <a:noFill/>
          </a:ln>
        </p:spPr>
      </p:pic>
      <p:pic>
        <p:nvPicPr>
          <p:cNvPr id="334" name="Google Shape;334;p32"/>
          <p:cNvPicPr preferRelativeResize="0"/>
          <p:nvPr/>
        </p:nvPicPr>
        <p:blipFill rotWithShape="1">
          <a:blip r:embed="rId4">
            <a:alphaModFix/>
          </a:blip>
          <a:srcRect t="14772" b="24084"/>
          <a:stretch/>
        </p:blipFill>
        <p:spPr>
          <a:xfrm>
            <a:off x="10490075" y="0"/>
            <a:ext cx="1701925" cy="692500"/>
          </a:xfrm>
          <a:prstGeom prst="rect">
            <a:avLst/>
          </a:prstGeom>
          <a:noFill/>
          <a:ln>
            <a:noFill/>
          </a:ln>
        </p:spPr>
      </p:pic>
      <p:pic>
        <p:nvPicPr>
          <p:cNvPr id="4" name="Picture 3">
            <a:extLst>
              <a:ext uri="{FF2B5EF4-FFF2-40B4-BE49-F238E27FC236}">
                <a16:creationId xmlns:a16="http://schemas.microsoft.com/office/drawing/2014/main" id="{E9B0783D-5311-9745-849B-A74604B93363}"/>
              </a:ext>
            </a:extLst>
          </p:cNvPr>
          <p:cNvPicPr>
            <a:picLocks noChangeAspect="1"/>
          </p:cNvPicPr>
          <p:nvPr/>
        </p:nvPicPr>
        <p:blipFill>
          <a:blip r:embed="rId5"/>
          <a:stretch>
            <a:fillRect/>
          </a:stretch>
        </p:blipFill>
        <p:spPr>
          <a:xfrm>
            <a:off x="6603297" y="2292349"/>
            <a:ext cx="5111587" cy="3137071"/>
          </a:xfrm>
          <a:prstGeom prst="rect">
            <a:avLst/>
          </a:prstGeom>
        </p:spPr>
      </p:pic>
      <p:graphicFrame>
        <p:nvGraphicFramePr>
          <p:cNvPr id="5" name="Table 4">
            <a:extLst>
              <a:ext uri="{FF2B5EF4-FFF2-40B4-BE49-F238E27FC236}">
                <a16:creationId xmlns:a16="http://schemas.microsoft.com/office/drawing/2014/main" id="{E808EBE4-0AF8-C142-A2DB-88916D017765}"/>
              </a:ext>
            </a:extLst>
          </p:cNvPr>
          <p:cNvGraphicFramePr>
            <a:graphicFrameLocks noGrp="1"/>
          </p:cNvGraphicFramePr>
          <p:nvPr>
            <p:extLst>
              <p:ext uri="{D42A27DB-BD31-4B8C-83A1-F6EECF244321}">
                <p14:modId xmlns:p14="http://schemas.microsoft.com/office/powerpoint/2010/main" val="1481767921"/>
              </p:ext>
            </p:extLst>
          </p:nvPr>
        </p:nvGraphicFramePr>
        <p:xfrm>
          <a:off x="1451264" y="2090811"/>
          <a:ext cx="4191000" cy="3954780"/>
        </p:xfrm>
        <a:graphic>
          <a:graphicData uri="http://schemas.openxmlformats.org/drawingml/2006/table">
            <a:tbl>
              <a:tblPr/>
              <a:tblGrid>
                <a:gridCol w="673215">
                  <a:extLst>
                    <a:ext uri="{9D8B030D-6E8A-4147-A177-3AD203B41FA5}">
                      <a16:colId xmlns:a16="http://schemas.microsoft.com/office/drawing/2014/main" val="1124230139"/>
                    </a:ext>
                  </a:extLst>
                </a:gridCol>
                <a:gridCol w="673215">
                  <a:extLst>
                    <a:ext uri="{9D8B030D-6E8A-4147-A177-3AD203B41FA5}">
                      <a16:colId xmlns:a16="http://schemas.microsoft.com/office/drawing/2014/main" val="1754826217"/>
                    </a:ext>
                  </a:extLst>
                </a:gridCol>
                <a:gridCol w="673215">
                  <a:extLst>
                    <a:ext uri="{9D8B030D-6E8A-4147-A177-3AD203B41FA5}">
                      <a16:colId xmlns:a16="http://schemas.microsoft.com/office/drawing/2014/main" val="2408823430"/>
                    </a:ext>
                  </a:extLst>
                </a:gridCol>
                <a:gridCol w="673215">
                  <a:extLst>
                    <a:ext uri="{9D8B030D-6E8A-4147-A177-3AD203B41FA5}">
                      <a16:colId xmlns:a16="http://schemas.microsoft.com/office/drawing/2014/main" val="3237471511"/>
                    </a:ext>
                  </a:extLst>
                </a:gridCol>
                <a:gridCol w="673215">
                  <a:extLst>
                    <a:ext uri="{9D8B030D-6E8A-4147-A177-3AD203B41FA5}">
                      <a16:colId xmlns:a16="http://schemas.microsoft.com/office/drawing/2014/main" val="3974404356"/>
                    </a:ext>
                  </a:extLst>
                </a:gridCol>
                <a:gridCol w="824925">
                  <a:extLst>
                    <a:ext uri="{9D8B030D-6E8A-4147-A177-3AD203B41FA5}">
                      <a16:colId xmlns:a16="http://schemas.microsoft.com/office/drawing/2014/main" val="798489732"/>
                    </a:ext>
                  </a:extLst>
                </a:gridCol>
              </a:tblGrid>
              <a:tr h="190500">
                <a:tc gridSpan="2">
                  <a:txBody>
                    <a:bodyPr/>
                    <a:lstStyle/>
                    <a:p>
                      <a:pPr algn="l" fontAlgn="b"/>
                      <a:r>
                        <a:rPr lang="en-US" sz="1100" b="1" i="0" u="none" strike="noStrike">
                          <a:solidFill>
                            <a:srgbClr val="000000"/>
                          </a:solidFill>
                          <a:effectLst/>
                          <a:latin typeface="Calibri" panose="020F0502020204030204" pitchFamily="34" charset="0"/>
                        </a:rPr>
                        <a:t>Current shares</a:t>
                      </a:r>
                    </a:p>
                  </a:txBody>
                  <a:tcPr marL="5715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FF"/>
                          </a:solidFill>
                          <a:effectLst/>
                          <a:latin typeface="Calibri" panose="020F0502020204030204" pitchFamily="34" charset="0"/>
                        </a:rPr>
                        <a:t>170.0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813550443"/>
                  </a:ext>
                </a:extLst>
              </a:tr>
              <a:tr h="190500">
                <a:tc gridSpan="2">
                  <a:txBody>
                    <a:bodyPr/>
                    <a:lstStyle/>
                    <a:p>
                      <a:pPr algn="l" fontAlgn="b"/>
                      <a:r>
                        <a:rPr lang="en-US" sz="1100" b="0" i="0" u="none" strike="noStrike">
                          <a:solidFill>
                            <a:srgbClr val="000000"/>
                          </a:solidFill>
                          <a:effectLst/>
                          <a:latin typeface="Calibri" panose="020F0502020204030204" pitchFamily="34" charset="0"/>
                        </a:rPr>
                        <a:t>Endowment Shares</a:t>
                      </a:r>
                    </a:p>
                  </a:txBody>
                  <a:tcPr marL="11430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FF"/>
                          </a:solidFill>
                          <a:effectLst/>
                          <a:latin typeface="Calibri" panose="020F0502020204030204" pitchFamily="34" charset="0"/>
                        </a:rPr>
                        <a:t>113.0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098990841"/>
                  </a:ext>
                </a:extLst>
              </a:tr>
              <a:tr h="190500">
                <a:tc gridSpan="2">
                  <a:txBody>
                    <a:bodyPr/>
                    <a:lstStyle/>
                    <a:p>
                      <a:pPr algn="l" fontAlgn="b"/>
                      <a:r>
                        <a:rPr lang="en-US" sz="1100" b="0" i="0" u="none" strike="noStrike">
                          <a:solidFill>
                            <a:srgbClr val="000000"/>
                          </a:solidFill>
                          <a:effectLst/>
                          <a:latin typeface="Calibri" panose="020F0502020204030204" pitchFamily="34" charset="0"/>
                        </a:rPr>
                        <a:t>Unrestricted Shares</a:t>
                      </a:r>
                    </a:p>
                  </a:txBody>
                  <a:tcPr marL="11430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FF"/>
                          </a:solidFill>
                          <a:effectLst/>
                          <a:latin typeface="Calibri" panose="020F0502020204030204" pitchFamily="34" charset="0"/>
                        </a:rPr>
                        <a:t>57.0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1552524"/>
                  </a:ext>
                </a:extLst>
              </a:tr>
              <a:tr h="190500">
                <a:tc gridSpan="2">
                  <a:txBody>
                    <a:bodyPr/>
                    <a:lstStyle/>
                    <a:p>
                      <a:pPr algn="l" fontAlgn="b"/>
                      <a:r>
                        <a:rPr lang="en-US" sz="1100" b="1" i="0" u="none" strike="noStrike">
                          <a:solidFill>
                            <a:srgbClr val="000000"/>
                          </a:solidFill>
                          <a:effectLst/>
                          <a:latin typeface="Calibri" panose="020F0502020204030204" pitchFamily="34" charset="0"/>
                        </a:rPr>
                        <a:t>Total Shares Sold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170.0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8785418"/>
                  </a:ext>
                </a:extLst>
              </a:tr>
              <a:tr h="190500">
                <a:tc gridSpan="3">
                  <a:txBody>
                    <a:bodyPr/>
                    <a:lstStyle/>
                    <a:p>
                      <a:pPr algn="l" fontAlgn="b"/>
                      <a:r>
                        <a:rPr lang="en-US" sz="1100" b="1" i="0" u="none" strike="noStrike">
                          <a:solidFill>
                            <a:srgbClr val="000000"/>
                          </a:solidFill>
                          <a:effectLst/>
                          <a:latin typeface="Calibri" panose="020F0502020204030204" pitchFamily="34" charset="0"/>
                        </a:rPr>
                        <a:t>Total Shares Remaining</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1" i="0" u="none" strike="noStrike">
                          <a:solidFill>
                            <a:srgbClr val="000000"/>
                          </a:solidFill>
                          <a:effectLst/>
                          <a:latin typeface="Calibri" panose="020F0502020204030204" pitchFamily="34" charset="0"/>
                        </a:rPr>
                        <a:t>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0308519"/>
                  </a:ext>
                </a:extLst>
              </a:tr>
              <a:tr h="190500">
                <a:tc gridSpan="2">
                  <a:txBody>
                    <a:bodyPr/>
                    <a:lstStyle/>
                    <a:p>
                      <a:pPr algn="l" fontAlgn="b"/>
                      <a:r>
                        <a:rPr lang="en-US" sz="1100" b="0" i="0" u="none" strike="noStrike">
                          <a:solidFill>
                            <a:srgbClr val="000000"/>
                          </a:solidFill>
                          <a:effectLst/>
                          <a:latin typeface="Calibri" panose="020F0502020204030204" pitchFamily="34" charset="0"/>
                        </a:rPr>
                        <a:t>Market Price</a:t>
                      </a:r>
                    </a:p>
                  </a:txBody>
                  <a:tcPr marL="5715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FF"/>
                          </a:solidFill>
                          <a:effectLst/>
                          <a:latin typeface="Calibri" panose="020F0502020204030204" pitchFamily="34" charset="0"/>
                        </a:rPr>
                        <a:t>$65.68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011091210"/>
                  </a:ext>
                </a:extLst>
              </a:tr>
              <a:tr h="190500">
                <a:tc gridSpan="2">
                  <a:txBody>
                    <a:bodyPr/>
                    <a:lstStyle/>
                    <a:p>
                      <a:pPr algn="l" fontAlgn="b"/>
                      <a:r>
                        <a:rPr lang="en-US" sz="1100" b="0" i="0" u="none" strike="noStrike">
                          <a:solidFill>
                            <a:srgbClr val="000000"/>
                          </a:solidFill>
                          <a:effectLst/>
                          <a:latin typeface="Calibri" panose="020F0502020204030204" pitchFamily="34" charset="0"/>
                        </a:rPr>
                        <a:t>Purchase Price</a:t>
                      </a:r>
                    </a:p>
                  </a:txBody>
                  <a:tcPr marL="5715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FF"/>
                          </a:solidFill>
                          <a:effectLst/>
                          <a:latin typeface="Calibri" panose="020F0502020204030204" pitchFamily="34" charset="0"/>
                        </a:rPr>
                        <a:t>$62.86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5945336"/>
                  </a:ext>
                </a:extLst>
              </a:tr>
              <a:tr h="190500">
                <a:tc>
                  <a:txBody>
                    <a:bodyPr/>
                    <a:lstStyle/>
                    <a:p>
                      <a:pPr algn="l" fontAlgn="b"/>
                      <a:r>
                        <a:rPr lang="en-US" sz="1100" b="1" i="0" u="none" strike="noStrike">
                          <a:solidFill>
                            <a:srgbClr val="000000"/>
                          </a:solidFill>
                          <a:effectLst/>
                          <a:latin typeface="Calibri" panose="020F0502020204030204" pitchFamily="34" charset="0"/>
                        </a:rPr>
                        <a:t>Upside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FFFFFF"/>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FFFFFF"/>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FFFFFF"/>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FFFFFF"/>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1" i="0" u="none" strike="noStrike">
                          <a:solidFill>
                            <a:srgbClr val="000000"/>
                          </a:solidFill>
                          <a:effectLst/>
                          <a:latin typeface="Calibri" panose="020F0502020204030204" pitchFamily="34" charset="0"/>
                        </a:rPr>
                        <a:t>4.5%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1265053"/>
                  </a:ext>
                </a:extLst>
              </a:tr>
              <a:tr h="190500">
                <a:tc gridSpan="2">
                  <a:txBody>
                    <a:bodyPr/>
                    <a:lstStyle/>
                    <a:p>
                      <a:pPr algn="l" fontAlgn="b"/>
                      <a:r>
                        <a:rPr lang="en-US" sz="1100" b="0" i="0" u="none" strike="noStrike">
                          <a:solidFill>
                            <a:srgbClr val="000000"/>
                          </a:solidFill>
                          <a:effectLst/>
                          <a:latin typeface="Calibri" panose="020F0502020204030204" pitchFamily="34" charset="0"/>
                        </a:rPr>
                        <a:t>Cost Basis</a:t>
                      </a:r>
                    </a:p>
                  </a:txBody>
                  <a:tcPr marL="5715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(10,686.2)</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104683579"/>
                  </a:ext>
                </a:extLst>
              </a:tr>
              <a:tr h="190500">
                <a:tc gridSpan="2">
                  <a:txBody>
                    <a:bodyPr/>
                    <a:lstStyle/>
                    <a:p>
                      <a:pPr algn="l" fontAlgn="b"/>
                      <a:r>
                        <a:rPr lang="en-US" sz="1100" b="0" i="0" u="none" strike="noStrike">
                          <a:solidFill>
                            <a:srgbClr val="000000"/>
                          </a:solidFill>
                          <a:effectLst/>
                          <a:latin typeface="Calibri" panose="020F0502020204030204" pitchFamily="34" charset="0"/>
                        </a:rPr>
                        <a:t>Market Value</a:t>
                      </a:r>
                    </a:p>
                  </a:txBody>
                  <a:tcPr marL="5715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11,165.6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6459595"/>
                  </a:ext>
                </a:extLst>
              </a:tr>
              <a:tr h="190500">
                <a:tc gridSpan="2">
                  <a:txBody>
                    <a:bodyPr/>
                    <a:lstStyle/>
                    <a:p>
                      <a:pPr algn="l" fontAlgn="b"/>
                      <a:r>
                        <a:rPr lang="en-US" sz="1100" b="1" i="0" u="none" strike="noStrike">
                          <a:solidFill>
                            <a:srgbClr val="000000"/>
                          </a:solidFill>
                          <a:effectLst/>
                          <a:latin typeface="Calibri" panose="020F0502020204030204" pitchFamily="34" charset="0"/>
                        </a:rPr>
                        <a:t>Total Realized Gains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1" i="0" u="none" strike="noStrike">
                          <a:solidFill>
                            <a:srgbClr val="000000"/>
                          </a:solidFill>
                          <a:effectLst/>
                          <a:latin typeface="Calibri" panose="020F0502020204030204" pitchFamily="34" charset="0"/>
                        </a:rPr>
                        <a:t>$479.4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5531509"/>
                  </a:ext>
                </a:extLst>
              </a:tr>
              <a:tr h="190500">
                <a:tc gridSpan="2">
                  <a:txBody>
                    <a:bodyPr/>
                    <a:lstStyle/>
                    <a:p>
                      <a:pPr algn="l" fontAlgn="b"/>
                      <a:r>
                        <a:rPr lang="en-US" sz="1100" b="0" i="0" u="none" strike="noStrike">
                          <a:solidFill>
                            <a:srgbClr val="000000"/>
                          </a:solidFill>
                          <a:effectLst/>
                          <a:latin typeface="Calibri" panose="020F0502020204030204" pitchFamily="34" charset="0"/>
                        </a:rPr>
                        <a:t>Unrestricted Gains</a:t>
                      </a:r>
                    </a:p>
                  </a:txBody>
                  <a:tcPr marL="5715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241.8</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564174610"/>
                  </a:ext>
                </a:extLst>
              </a:tr>
              <a:tr h="190500">
                <a:tc gridSpan="2">
                  <a:txBody>
                    <a:bodyPr/>
                    <a:lstStyle/>
                    <a:p>
                      <a:pPr algn="l" fontAlgn="b"/>
                      <a:r>
                        <a:rPr lang="en-US" sz="1100" b="0" i="0" u="none" strike="noStrike">
                          <a:solidFill>
                            <a:srgbClr val="000000"/>
                          </a:solidFill>
                          <a:effectLst/>
                          <a:latin typeface="Calibri" panose="020F0502020204030204" pitchFamily="34" charset="0"/>
                        </a:rPr>
                        <a:t>Endowment (2/3)</a:t>
                      </a:r>
                    </a:p>
                  </a:txBody>
                  <a:tcPr marL="5715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158.4</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876333077"/>
                  </a:ext>
                </a:extLst>
              </a:tr>
              <a:tr h="190500">
                <a:tc gridSpan="2">
                  <a:txBody>
                    <a:bodyPr/>
                    <a:lstStyle/>
                    <a:p>
                      <a:pPr algn="l" fontAlgn="b"/>
                      <a:r>
                        <a:rPr lang="en-US" sz="1100" b="0" i="0" u="none" strike="noStrike">
                          <a:solidFill>
                            <a:srgbClr val="000000"/>
                          </a:solidFill>
                          <a:effectLst/>
                          <a:latin typeface="Calibri" panose="020F0502020204030204" pitchFamily="34" charset="0"/>
                        </a:rPr>
                        <a:t>Endowment (1/3)</a:t>
                      </a:r>
                    </a:p>
                  </a:txBody>
                  <a:tcPr marL="5715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79.2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5666663"/>
                  </a:ext>
                </a:extLst>
              </a:tr>
              <a:tr h="190500">
                <a:tc gridSpan="2">
                  <a:txBody>
                    <a:bodyPr/>
                    <a:lstStyle/>
                    <a:p>
                      <a:pPr algn="l" fontAlgn="b"/>
                      <a:r>
                        <a:rPr lang="en-US" sz="1100" b="1" i="0" u="none" strike="noStrike">
                          <a:solidFill>
                            <a:srgbClr val="000000"/>
                          </a:solidFill>
                          <a:effectLst/>
                          <a:latin typeface="Calibri" panose="020F0502020204030204" pitchFamily="34" charset="0"/>
                        </a:rPr>
                        <a:t>SIMM Realized Gains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1" i="0" u="none" strike="noStrike">
                          <a:solidFill>
                            <a:srgbClr val="000000"/>
                          </a:solidFill>
                          <a:effectLst/>
                          <a:latin typeface="Calibri" panose="020F0502020204030204" pitchFamily="34" charset="0"/>
                        </a:rPr>
                        <a:t>$321.0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39848690"/>
                  </a:ext>
                </a:extLst>
              </a:tr>
              <a:tr h="190500">
                <a:tc gridSpan="2">
                  <a:txBody>
                    <a:bodyPr/>
                    <a:lstStyle/>
                    <a:p>
                      <a:pPr algn="l" fontAlgn="b"/>
                      <a:r>
                        <a:rPr lang="en-US" sz="1100" b="0" i="0" u="none" strike="noStrike">
                          <a:solidFill>
                            <a:srgbClr val="000000"/>
                          </a:solidFill>
                          <a:effectLst/>
                          <a:latin typeface="Calibri" panose="020F0502020204030204" pitchFamily="34" charset="0"/>
                        </a:rPr>
                        <a:t>Years held</a:t>
                      </a:r>
                    </a:p>
                  </a:txBody>
                  <a:tcPr marL="5715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FF"/>
                          </a:solidFill>
                          <a:effectLst/>
                          <a:latin typeface="Calibri" panose="020F0502020204030204" pitchFamily="34" charset="0"/>
                        </a:rPr>
                        <a:t>1.6 Years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4893257"/>
                  </a:ext>
                </a:extLst>
              </a:tr>
              <a:tr h="190500">
                <a:tc gridSpan="2">
                  <a:txBody>
                    <a:bodyPr/>
                    <a:lstStyle/>
                    <a:p>
                      <a:pPr algn="l" fontAlgn="b"/>
                      <a:r>
                        <a:rPr lang="en-US" sz="1100" b="1" i="0" u="none" strike="noStrike">
                          <a:solidFill>
                            <a:srgbClr val="000000"/>
                          </a:solidFill>
                          <a:effectLst/>
                          <a:latin typeface="Calibri" panose="020F0502020204030204" pitchFamily="34" charset="0"/>
                        </a:rPr>
                        <a:t>Annualized Return</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1" i="0" u="none" strike="noStrike">
                          <a:solidFill>
                            <a:srgbClr val="000000"/>
                          </a:solidFill>
                          <a:effectLst/>
                          <a:latin typeface="Calibri" panose="020F0502020204030204" pitchFamily="34" charset="0"/>
                        </a:rPr>
                        <a:t>2.7%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09026468"/>
                  </a:ext>
                </a:extLst>
              </a:tr>
              <a:tr h="76200">
                <a:tc>
                  <a:txBody>
                    <a:bodyPr/>
                    <a:lstStyle/>
                    <a:p>
                      <a:pPr algn="l" fontAlgn="b"/>
                      <a:r>
                        <a:rPr lang="en-US" sz="11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581077000"/>
                  </a:ext>
                </a:extLst>
              </a:tr>
              <a:tr h="190500">
                <a:tc gridSpan="2">
                  <a:txBody>
                    <a:bodyPr/>
                    <a:lstStyle/>
                    <a:p>
                      <a:pPr algn="l" fontAlgn="b"/>
                      <a:r>
                        <a:rPr lang="en-US" sz="1100" b="1" i="0" u="none" strike="noStrike">
                          <a:solidFill>
                            <a:srgbClr val="000000"/>
                          </a:solidFill>
                          <a:effectLst/>
                          <a:latin typeface="Calibri" panose="020F0502020204030204" pitchFamily="34" charset="0"/>
                        </a:rPr>
                        <a:t>% change in Portfolio</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1100" b="1" i="0" u="none" strike="noStrike">
                          <a:solidFill>
                            <a:srgbClr val="000000"/>
                          </a:solidFill>
                          <a:effectLst/>
                          <a:latin typeface="Calibri" panose="020F0502020204030204" pitchFamily="34" charset="0"/>
                        </a:rPr>
                        <a:t>(1.9%)</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86741778"/>
                  </a:ext>
                </a:extLst>
              </a:tr>
              <a:tr h="190500">
                <a:tc gridSpan="3">
                  <a:txBody>
                    <a:bodyPr/>
                    <a:lstStyle/>
                    <a:p>
                      <a:pPr algn="l" fontAlgn="b"/>
                      <a:r>
                        <a:rPr lang="en-US" sz="1100" b="1" i="0" u="none" strike="noStrike">
                          <a:solidFill>
                            <a:srgbClr val="000000"/>
                          </a:solidFill>
                          <a:effectLst/>
                          <a:latin typeface="Calibri" panose="020F0502020204030204" pitchFamily="34" charset="0"/>
                        </a:rPr>
                        <a:t>% remainder of Portfolio</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1100" b="1" i="0" u="none" strike="noStrike">
                          <a:solidFill>
                            <a:srgbClr val="000000"/>
                          </a:solidFill>
                          <a:effectLst/>
                          <a:latin typeface="Calibri" panose="020F0502020204030204" pitchFamily="34" charset="0"/>
                        </a:rPr>
                        <a:t>0.0%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255622065"/>
                  </a:ext>
                </a:extLst>
              </a:tr>
              <a:tr h="76200">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700463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613E35"/>
              </a:buClr>
              <a:buSzPts val="4000"/>
              <a:buFont typeface="Calibri"/>
              <a:buNone/>
            </a:pPr>
            <a:r>
              <a:rPr lang="en-US" sz="4000"/>
              <a:t>Section I. Company Overview</a:t>
            </a:r>
            <a:endParaRPr/>
          </a:p>
        </p:txBody>
      </p:sp>
      <p:sp>
        <p:nvSpPr>
          <p:cNvPr id="108" name="Google Shape;108;p3"/>
          <p:cNvSpPr/>
          <p:nvPr/>
        </p:nvSpPr>
        <p:spPr>
          <a:xfrm>
            <a:off x="552010" y="4170004"/>
            <a:ext cx="11549451" cy="378941"/>
          </a:xfrm>
          <a:prstGeom prst="rect">
            <a:avLst/>
          </a:prstGeom>
          <a:solidFill>
            <a:srgbClr val="613E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a:solidFill>
                  <a:schemeClr val="lt1"/>
                </a:solidFill>
                <a:latin typeface="Calibri"/>
                <a:ea typeface="Calibri"/>
                <a:cs typeface="Calibri"/>
                <a:sym typeface="Calibri"/>
              </a:rPr>
              <a:t>Analyst(s): </a:t>
            </a:r>
            <a:endParaRPr sz="1400" b="1">
              <a:solidFill>
                <a:schemeClr val="lt1"/>
              </a:solidFill>
              <a:latin typeface="Calibri"/>
              <a:ea typeface="Calibri"/>
              <a:cs typeface="Calibri"/>
              <a:sym typeface="Calibri"/>
            </a:endParaRPr>
          </a:p>
        </p:txBody>
      </p:sp>
      <p:sp>
        <p:nvSpPr>
          <p:cNvPr id="109" name="Google Shape;109;p3"/>
          <p:cNvSpPr/>
          <p:nvPr/>
        </p:nvSpPr>
        <p:spPr>
          <a:xfrm>
            <a:off x="552012" y="4539500"/>
            <a:ext cx="11549449" cy="90616"/>
          </a:xfrm>
          <a:prstGeom prst="rect">
            <a:avLst/>
          </a:prstGeom>
          <a:solidFill>
            <a:srgbClr val="FBB9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 name="Google Shape;110;p3"/>
          <p:cNvPicPr preferRelativeResize="0"/>
          <p:nvPr/>
        </p:nvPicPr>
        <p:blipFill rotWithShape="1">
          <a:blip r:embed="rId3">
            <a:alphaModFix/>
          </a:blip>
          <a:srcRect/>
          <a:stretch/>
        </p:blipFill>
        <p:spPr>
          <a:xfrm>
            <a:off x="10590028" y="0"/>
            <a:ext cx="1601972" cy="840541"/>
          </a:xfrm>
          <a:prstGeom prst="rect">
            <a:avLst/>
          </a:prstGeom>
          <a:noFill/>
          <a:ln>
            <a:noFill/>
          </a:ln>
        </p:spPr>
      </p:pic>
      <p:pic>
        <p:nvPicPr>
          <p:cNvPr id="111" name="Google Shape;111;p3"/>
          <p:cNvPicPr preferRelativeResize="0"/>
          <p:nvPr/>
        </p:nvPicPr>
        <p:blipFill rotWithShape="1">
          <a:blip r:embed="rId4">
            <a:alphaModFix/>
          </a:blip>
          <a:srcRect t="14772" b="24084"/>
          <a:stretch/>
        </p:blipFill>
        <p:spPr>
          <a:xfrm>
            <a:off x="10490075" y="0"/>
            <a:ext cx="1701925" cy="69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801914" y="208579"/>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Company Summary</a:t>
            </a:r>
            <a:endParaRPr/>
          </a:p>
        </p:txBody>
      </p:sp>
      <p:sp>
        <p:nvSpPr>
          <p:cNvPr id="118" name="Google Shape;118;p4"/>
          <p:cNvSpPr/>
          <p:nvPr/>
        </p:nvSpPr>
        <p:spPr>
          <a:xfrm>
            <a:off x="893617" y="1175094"/>
            <a:ext cx="5202300" cy="441600"/>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Eaton Corporation (ETN)</a:t>
            </a:r>
            <a:endParaRPr sz="1800" b="1">
              <a:solidFill>
                <a:schemeClr val="lt1"/>
              </a:solidFill>
              <a:latin typeface="Calibri"/>
              <a:ea typeface="Calibri"/>
              <a:cs typeface="Calibri"/>
              <a:sym typeface="Calibri"/>
            </a:endParaRPr>
          </a:p>
        </p:txBody>
      </p:sp>
      <p:sp>
        <p:nvSpPr>
          <p:cNvPr id="119" name="Google Shape;119;p4"/>
          <p:cNvSpPr/>
          <p:nvPr/>
        </p:nvSpPr>
        <p:spPr>
          <a:xfrm>
            <a:off x="6812972" y="1173049"/>
            <a:ext cx="4901044"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Financial Summary</a:t>
            </a:r>
            <a:endParaRPr sz="1800" b="1">
              <a:solidFill>
                <a:schemeClr val="lt1"/>
              </a:solidFill>
              <a:latin typeface="Calibri"/>
              <a:ea typeface="Calibri"/>
              <a:cs typeface="Calibri"/>
              <a:sym typeface="Calibri"/>
            </a:endParaRPr>
          </a:p>
        </p:txBody>
      </p:sp>
      <p:sp>
        <p:nvSpPr>
          <p:cNvPr id="120" name="Google Shape;120;p4"/>
          <p:cNvSpPr/>
          <p:nvPr/>
        </p:nvSpPr>
        <p:spPr>
          <a:xfrm>
            <a:off x="893616" y="3903362"/>
            <a:ext cx="5202382"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Revenue Breakdown</a:t>
            </a:r>
            <a:endParaRPr sz="1800" b="1">
              <a:solidFill>
                <a:schemeClr val="lt1"/>
              </a:solidFill>
              <a:latin typeface="Calibri"/>
              <a:ea typeface="Calibri"/>
              <a:cs typeface="Calibri"/>
              <a:sym typeface="Calibri"/>
            </a:endParaRPr>
          </a:p>
        </p:txBody>
      </p:sp>
      <p:sp>
        <p:nvSpPr>
          <p:cNvPr id="121" name="Google Shape;121;p4"/>
          <p:cNvSpPr txBox="1"/>
          <p:nvPr/>
        </p:nvSpPr>
        <p:spPr>
          <a:xfrm>
            <a:off x="893617" y="1610442"/>
            <a:ext cx="5202300" cy="22779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Multinational power management company founded in 1911 now having grown to have operations in electrical, aerospace, vehicle, and eMobility sectors</a:t>
            </a:r>
            <a:endParaRPr/>
          </a:p>
          <a:p>
            <a:pPr marL="285750" marR="0" lvl="0" indent="-285750" algn="l" rtl="0">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Having business in more than 175 countries and 85k employees around the world </a:t>
            </a:r>
            <a:endParaRPr/>
          </a:p>
          <a:p>
            <a:pPr marL="285750" marR="0" lvl="0" indent="-285750" algn="l" rtl="0">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Wide range of products from power management tools, fuel efficient systems, to commercial and military aircrafts</a:t>
            </a:r>
            <a:endParaRPr/>
          </a:p>
          <a:p>
            <a:pPr marL="285750" marR="0" lvl="0" indent="-285750" algn="l" rtl="0">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Growth strategy focused on investment in technology, partnerships and value creation for customers to accelerate organic growth </a:t>
            </a:r>
            <a:r>
              <a:rPr lang="en-US" sz="1200">
                <a:solidFill>
                  <a:srgbClr val="202124"/>
                </a:solidFill>
                <a:highlight>
                  <a:srgbClr val="FFFFFF"/>
                </a:highlight>
                <a:latin typeface="Roboto"/>
                <a:ea typeface="Roboto"/>
                <a:cs typeface="Roboto"/>
                <a:sym typeface="Roboto"/>
              </a:rPr>
              <a:t>in high-growth and high-margin areas of their business</a:t>
            </a:r>
            <a:endParaRPr/>
          </a:p>
          <a:p>
            <a:pPr marL="285750" marR="0" lvl="0" indent="-285750" algn="l" rtl="0">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CEO &amp; President: Craig Arnold, CFO: </a:t>
            </a:r>
            <a:r>
              <a:rPr lang="en-US" sz="1300">
                <a:latin typeface="Calibri"/>
                <a:ea typeface="Calibri"/>
                <a:cs typeface="Calibri"/>
                <a:sym typeface="Calibri"/>
              </a:rPr>
              <a:t>Thomas B. Okray</a:t>
            </a:r>
            <a:endParaRPr sz="1300">
              <a:solidFill>
                <a:schemeClr val="dk1"/>
              </a:solidFill>
              <a:latin typeface="Calibri"/>
              <a:ea typeface="Calibri"/>
              <a:cs typeface="Calibri"/>
              <a:sym typeface="Calibri"/>
            </a:endParaRPr>
          </a:p>
        </p:txBody>
      </p:sp>
      <p:cxnSp>
        <p:nvCxnSpPr>
          <p:cNvPr id="122" name="Google Shape;122;p4"/>
          <p:cNvCxnSpPr/>
          <p:nvPr/>
        </p:nvCxnSpPr>
        <p:spPr>
          <a:xfrm>
            <a:off x="3546764" y="4414671"/>
            <a:ext cx="0" cy="2238596"/>
          </a:xfrm>
          <a:prstGeom prst="straightConnector1">
            <a:avLst/>
          </a:prstGeom>
          <a:noFill/>
          <a:ln w="9525" cap="flat" cmpd="sng">
            <a:solidFill>
              <a:srgbClr val="613E35"/>
            </a:solidFill>
            <a:prstDash val="solid"/>
            <a:miter lim="800000"/>
            <a:headEnd type="none" w="sm" len="sm"/>
            <a:tailEnd type="none" w="sm" len="sm"/>
          </a:ln>
        </p:spPr>
      </p:cxnSp>
      <p:sp>
        <p:nvSpPr>
          <p:cNvPr id="123" name="Google Shape;123;p4"/>
          <p:cNvSpPr/>
          <p:nvPr/>
        </p:nvSpPr>
        <p:spPr>
          <a:xfrm>
            <a:off x="92364" y="70033"/>
            <a:ext cx="286327" cy="277091"/>
          </a:xfrm>
          <a:prstGeom prst="star5">
            <a:avLst>
              <a:gd name="adj" fmla="val 19098"/>
              <a:gd name="hf" fmla="val 105146"/>
              <a:gd name="vf" fmla="val 110557"/>
            </a:avLst>
          </a:prstGeom>
          <a:solidFill>
            <a:srgbClr val="613E35"/>
          </a:solidFill>
          <a:ln w="12700" cap="flat" cmpd="sng">
            <a:solidFill>
              <a:srgbClr val="FBB9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4"/>
          <p:cNvSpPr txBox="1"/>
          <p:nvPr/>
        </p:nvSpPr>
        <p:spPr>
          <a:xfrm>
            <a:off x="1419025" y="6670250"/>
            <a:ext cx="3232105"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Calibri"/>
                <a:ea typeface="Calibri"/>
                <a:cs typeface="Calibri"/>
                <a:sym typeface="Calibri"/>
              </a:rPr>
              <a:t>Sources: Company Website, SEC 10Ks </a:t>
            </a:r>
            <a:r>
              <a:rPr lang="en-US" sz="900">
                <a:solidFill>
                  <a:srgbClr val="A5A5A5"/>
                </a:solidFill>
                <a:latin typeface="Calibri"/>
                <a:ea typeface="Calibri"/>
                <a:cs typeface="Calibri"/>
                <a:sym typeface="Calibri"/>
              </a:rPr>
              <a:t>10Qs, Yahoo Finance</a:t>
            </a:r>
            <a:endParaRPr/>
          </a:p>
        </p:txBody>
      </p:sp>
      <p:pic>
        <p:nvPicPr>
          <p:cNvPr id="125" name="Google Shape;125;p4"/>
          <p:cNvPicPr preferRelativeResize="0"/>
          <p:nvPr/>
        </p:nvPicPr>
        <p:blipFill rotWithShape="1">
          <a:blip r:embed="rId3">
            <a:alphaModFix/>
          </a:blip>
          <a:srcRect/>
          <a:stretch/>
        </p:blipFill>
        <p:spPr>
          <a:xfrm>
            <a:off x="10590028" y="0"/>
            <a:ext cx="1601972" cy="840541"/>
          </a:xfrm>
          <a:prstGeom prst="rect">
            <a:avLst/>
          </a:prstGeom>
          <a:noFill/>
          <a:ln>
            <a:noFill/>
          </a:ln>
        </p:spPr>
      </p:pic>
      <p:pic>
        <p:nvPicPr>
          <p:cNvPr id="126" name="Google Shape;126;p4"/>
          <p:cNvPicPr preferRelativeResize="0"/>
          <p:nvPr/>
        </p:nvPicPr>
        <p:blipFill>
          <a:blip r:embed="rId4">
            <a:alphaModFix/>
          </a:blip>
          <a:stretch>
            <a:fillRect/>
          </a:stretch>
        </p:blipFill>
        <p:spPr>
          <a:xfrm>
            <a:off x="1615906" y="4373350"/>
            <a:ext cx="3861743" cy="2321250"/>
          </a:xfrm>
          <a:prstGeom prst="rect">
            <a:avLst/>
          </a:prstGeom>
          <a:noFill/>
          <a:ln>
            <a:noFill/>
          </a:ln>
        </p:spPr>
      </p:pic>
      <p:pic>
        <p:nvPicPr>
          <p:cNvPr id="127" name="Google Shape;127;p4"/>
          <p:cNvPicPr preferRelativeResize="0"/>
          <p:nvPr/>
        </p:nvPicPr>
        <p:blipFill>
          <a:blip r:embed="rId5">
            <a:alphaModFix/>
          </a:blip>
          <a:stretch>
            <a:fillRect/>
          </a:stretch>
        </p:blipFill>
        <p:spPr>
          <a:xfrm>
            <a:off x="6514650" y="1616700"/>
            <a:ext cx="5474823" cy="5241300"/>
          </a:xfrm>
          <a:prstGeom prst="rect">
            <a:avLst/>
          </a:prstGeom>
          <a:noFill/>
          <a:ln>
            <a:noFill/>
          </a:ln>
        </p:spPr>
      </p:pic>
      <p:pic>
        <p:nvPicPr>
          <p:cNvPr id="128" name="Google Shape;128;p4"/>
          <p:cNvPicPr preferRelativeResize="0"/>
          <p:nvPr/>
        </p:nvPicPr>
        <p:blipFill rotWithShape="1">
          <a:blip r:embed="rId6">
            <a:alphaModFix/>
          </a:blip>
          <a:srcRect t="14772" b="24084"/>
          <a:stretch/>
        </p:blipFill>
        <p:spPr>
          <a:xfrm>
            <a:off x="10490075" y="0"/>
            <a:ext cx="1701925" cy="692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801914" y="208580"/>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dirty="0"/>
              <a:t>Business Model/Acquisitions</a:t>
            </a:r>
            <a:endParaRPr dirty="0"/>
          </a:p>
        </p:txBody>
      </p:sp>
      <p:sp>
        <p:nvSpPr>
          <p:cNvPr id="134" name="Google Shape;134;p6"/>
          <p:cNvSpPr txBox="1"/>
          <p:nvPr/>
        </p:nvSpPr>
        <p:spPr>
          <a:xfrm>
            <a:off x="1419026" y="6670250"/>
            <a:ext cx="2127738"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Calibri"/>
                <a:ea typeface="Calibri"/>
                <a:cs typeface="Calibri"/>
                <a:sym typeface="Calibri"/>
              </a:rPr>
              <a:t>Sources: Company Website, SEC 10Ks </a:t>
            </a:r>
            <a:r>
              <a:rPr lang="en-US" sz="900">
                <a:solidFill>
                  <a:srgbClr val="A5A5A5"/>
                </a:solidFill>
                <a:latin typeface="Calibri"/>
                <a:ea typeface="Calibri"/>
                <a:cs typeface="Calibri"/>
                <a:sym typeface="Calibri"/>
              </a:rPr>
              <a:t>10Qs</a:t>
            </a:r>
            <a:endParaRPr/>
          </a:p>
        </p:txBody>
      </p:sp>
      <p:sp>
        <p:nvSpPr>
          <p:cNvPr id="135" name="Google Shape;135;p6"/>
          <p:cNvSpPr txBox="1"/>
          <p:nvPr/>
        </p:nvSpPr>
        <p:spPr>
          <a:xfrm>
            <a:off x="661236" y="1111988"/>
            <a:ext cx="11331600" cy="55395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500" b="1" dirty="0">
                <a:solidFill>
                  <a:schemeClr val="dk1"/>
                </a:solidFill>
                <a:latin typeface="Calibri"/>
                <a:ea typeface="Calibri"/>
                <a:cs typeface="Calibri"/>
                <a:sym typeface="Calibri"/>
              </a:rPr>
              <a:t>Eaton believes the quickest way to grow the business was through acquisitions and began buying companies in numerous industries. Since their IPO in 1923 they have acquired 46 businesses. </a:t>
            </a:r>
            <a:endParaRPr sz="1500" b="1" dirty="0">
              <a:solidFill>
                <a:schemeClr val="dk1"/>
              </a:solidFill>
              <a:latin typeface="Calibri"/>
              <a:ea typeface="Calibri"/>
              <a:cs typeface="Calibri"/>
              <a:sym typeface="Calibri"/>
            </a:endParaRPr>
          </a:p>
        </p:txBody>
      </p:sp>
      <p:pic>
        <p:nvPicPr>
          <p:cNvPr id="136" name="Google Shape;136;p6"/>
          <p:cNvPicPr preferRelativeResize="0"/>
          <p:nvPr/>
        </p:nvPicPr>
        <p:blipFill rotWithShape="1">
          <a:blip r:embed="rId3">
            <a:alphaModFix/>
          </a:blip>
          <a:srcRect/>
          <a:stretch/>
        </p:blipFill>
        <p:spPr>
          <a:xfrm>
            <a:off x="10590028" y="0"/>
            <a:ext cx="1601972" cy="840541"/>
          </a:xfrm>
          <a:prstGeom prst="rect">
            <a:avLst/>
          </a:prstGeom>
          <a:noFill/>
          <a:ln>
            <a:noFill/>
          </a:ln>
        </p:spPr>
      </p:pic>
      <p:pic>
        <p:nvPicPr>
          <p:cNvPr id="137" name="Google Shape;137;p6"/>
          <p:cNvPicPr preferRelativeResize="0"/>
          <p:nvPr/>
        </p:nvPicPr>
        <p:blipFill rotWithShape="1">
          <a:blip r:embed="rId4">
            <a:alphaModFix/>
          </a:blip>
          <a:srcRect t="14772" b="24084"/>
          <a:stretch/>
        </p:blipFill>
        <p:spPr>
          <a:xfrm>
            <a:off x="10490075" y="0"/>
            <a:ext cx="1701925" cy="692500"/>
          </a:xfrm>
          <a:prstGeom prst="rect">
            <a:avLst/>
          </a:prstGeom>
          <a:noFill/>
          <a:ln>
            <a:noFill/>
          </a:ln>
        </p:spPr>
      </p:pic>
      <p:pic>
        <p:nvPicPr>
          <p:cNvPr id="1026" name="Picture 2" descr="Cobham Mission Systems' Pyrovalves Power Precision Landing of NASA  Perseverance Rover on Mars | Business Wire">
            <a:extLst>
              <a:ext uri="{FF2B5EF4-FFF2-40B4-BE49-F238E27FC236}">
                <a16:creationId xmlns:a16="http://schemas.microsoft.com/office/drawing/2014/main" id="{6D007711-3A70-4E41-85FD-A56B938576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842" b="21375"/>
          <a:stretch/>
        </p:blipFill>
        <p:spPr bwMode="auto">
          <a:xfrm>
            <a:off x="893757" y="1960816"/>
            <a:ext cx="4038600" cy="11264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50DAA21-1161-EB49-BE4A-B2771FBF40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3509" y="1937392"/>
            <a:ext cx="3816519" cy="14390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een Motion SA Employees, Location, Careers | LinkedIn">
            <a:extLst>
              <a:ext uri="{FF2B5EF4-FFF2-40B4-BE49-F238E27FC236}">
                <a16:creationId xmlns:a16="http://schemas.microsoft.com/office/drawing/2014/main" id="{A9B5B8FA-BB70-9547-A87F-72F9AC39A7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9026" y="3644892"/>
            <a:ext cx="254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wer Distribution | H1B Data | H1B Data">
            <a:extLst>
              <a:ext uri="{FF2B5EF4-FFF2-40B4-BE49-F238E27FC236}">
                <a16:creationId xmlns:a16="http://schemas.microsoft.com/office/drawing/2014/main" id="{33C93EEC-972E-2645-87F8-60DA9EE0F9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9659" y="3804620"/>
            <a:ext cx="3169372"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oper Industries - Wikipedia">
            <a:extLst>
              <a:ext uri="{FF2B5EF4-FFF2-40B4-BE49-F238E27FC236}">
                <a16:creationId xmlns:a16="http://schemas.microsoft.com/office/drawing/2014/main" id="{64C43E46-7D18-DE46-81C7-33C3F714C33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9031" y="4306088"/>
            <a:ext cx="4140200" cy="1968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7"/>
          <p:cNvSpPr txBox="1">
            <a:spLocks noGrp="1"/>
          </p:cNvSpPr>
          <p:nvPr>
            <p:ph type="title"/>
          </p:nvPr>
        </p:nvSpPr>
        <p:spPr>
          <a:xfrm>
            <a:off x="801914" y="208580"/>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Annotated Price Chart</a:t>
            </a:r>
            <a:endParaRPr/>
          </a:p>
        </p:txBody>
      </p:sp>
      <p:sp>
        <p:nvSpPr>
          <p:cNvPr id="143" name="Google Shape;143;p7"/>
          <p:cNvSpPr/>
          <p:nvPr/>
        </p:nvSpPr>
        <p:spPr>
          <a:xfrm>
            <a:off x="893618" y="1335232"/>
            <a:ext cx="5202382"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Stock Chart</a:t>
            </a:r>
            <a:endParaRPr sz="1800" b="1">
              <a:solidFill>
                <a:schemeClr val="lt1"/>
              </a:solidFill>
              <a:latin typeface="Calibri"/>
              <a:ea typeface="Calibri"/>
              <a:cs typeface="Calibri"/>
              <a:sym typeface="Calibri"/>
            </a:endParaRPr>
          </a:p>
        </p:txBody>
      </p:sp>
      <p:sp>
        <p:nvSpPr>
          <p:cNvPr id="144" name="Google Shape;144;p7"/>
          <p:cNvSpPr/>
          <p:nvPr/>
        </p:nvSpPr>
        <p:spPr>
          <a:xfrm>
            <a:off x="6812972" y="1333187"/>
            <a:ext cx="4901044" cy="441613"/>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Major Events</a:t>
            </a:r>
            <a:endParaRPr sz="1800" b="1">
              <a:solidFill>
                <a:schemeClr val="lt1"/>
              </a:solidFill>
              <a:latin typeface="Calibri"/>
              <a:ea typeface="Calibri"/>
              <a:cs typeface="Calibri"/>
              <a:sym typeface="Calibri"/>
            </a:endParaRPr>
          </a:p>
        </p:txBody>
      </p:sp>
      <p:sp>
        <p:nvSpPr>
          <p:cNvPr id="145" name="Google Shape;145;p7"/>
          <p:cNvSpPr txBox="1"/>
          <p:nvPr/>
        </p:nvSpPr>
        <p:spPr>
          <a:xfrm>
            <a:off x="6812972" y="1774800"/>
            <a:ext cx="4901100" cy="26781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400"/>
              <a:buFont typeface="Calibri"/>
              <a:buAutoNum type="arabicPeriod"/>
            </a:pPr>
            <a:r>
              <a:rPr lang="en-US">
                <a:solidFill>
                  <a:schemeClr val="dk1"/>
                </a:solidFill>
                <a:latin typeface="Calibri"/>
                <a:ea typeface="Calibri"/>
                <a:cs typeface="Calibri"/>
                <a:sym typeface="Calibri"/>
              </a:rPr>
              <a:t>10/08/2021 - Eaton announces it has entered into a new 5-year credit agreement</a:t>
            </a:r>
            <a:endParaRPr/>
          </a:p>
          <a:p>
            <a:pPr marL="342900" marR="0" lvl="0" indent="-342900" algn="l" rtl="0">
              <a:spcBef>
                <a:spcPts val="0"/>
              </a:spcBef>
              <a:spcAft>
                <a:spcPts val="0"/>
              </a:spcAft>
              <a:buClr>
                <a:schemeClr val="dk1"/>
              </a:buClr>
              <a:buSzPts val="1400"/>
              <a:buFont typeface="Calibri"/>
              <a:buAutoNum type="arabicPeriod"/>
            </a:pPr>
            <a:r>
              <a:rPr lang="en-US">
                <a:solidFill>
                  <a:schemeClr val="dk1"/>
                </a:solidFill>
                <a:latin typeface="Calibri"/>
                <a:ea typeface="Calibri"/>
                <a:cs typeface="Calibri"/>
                <a:sym typeface="Calibri"/>
              </a:rPr>
              <a:t>08/27/2021 - Eaton paid out is quarterly dividend of $0.76 per share</a:t>
            </a:r>
            <a:endParaRPr/>
          </a:p>
          <a:p>
            <a:pPr marL="342900" marR="0" lvl="0" indent="-342900" algn="l" rtl="0">
              <a:spcBef>
                <a:spcPts val="0"/>
              </a:spcBef>
              <a:spcAft>
                <a:spcPts val="0"/>
              </a:spcAft>
              <a:buClr>
                <a:schemeClr val="dk1"/>
              </a:buClr>
              <a:buSzPts val="1400"/>
              <a:buFont typeface="Calibri"/>
              <a:buAutoNum type="arabicPeriod"/>
            </a:pPr>
            <a:r>
              <a:rPr lang="en-US">
                <a:solidFill>
                  <a:schemeClr val="dk1"/>
                </a:solidFill>
                <a:latin typeface="Calibri"/>
                <a:ea typeface="Calibri"/>
                <a:cs typeface="Calibri"/>
                <a:sym typeface="Calibri"/>
              </a:rPr>
              <a:t>08/03/2021 - Eaton announces record second quarter earnings report, boosting investor optimism</a:t>
            </a:r>
            <a:endParaRPr/>
          </a:p>
          <a:p>
            <a:pPr marL="342900" marR="0" lvl="0" indent="-342900" algn="l" rtl="0">
              <a:spcBef>
                <a:spcPts val="0"/>
              </a:spcBef>
              <a:spcAft>
                <a:spcPts val="0"/>
              </a:spcAft>
              <a:buClr>
                <a:schemeClr val="dk1"/>
              </a:buClr>
              <a:buSzPts val="1400"/>
              <a:buFont typeface="Calibri"/>
              <a:buAutoNum type="arabicPeriod"/>
            </a:pPr>
            <a:r>
              <a:rPr lang="en-US">
                <a:solidFill>
                  <a:schemeClr val="dk1"/>
                </a:solidFill>
                <a:latin typeface="Calibri"/>
                <a:ea typeface="Calibri"/>
                <a:cs typeface="Calibri"/>
                <a:sym typeface="Calibri"/>
              </a:rPr>
              <a:t>06/01/2021 - Eaton finishes the acquisition of Cobham Mission Systems, a defense contractor</a:t>
            </a:r>
            <a:endParaRPr/>
          </a:p>
          <a:p>
            <a:pPr marL="342900" marR="0" lvl="0" indent="-342900" algn="l" rtl="0">
              <a:spcBef>
                <a:spcPts val="0"/>
              </a:spcBef>
              <a:spcAft>
                <a:spcPts val="0"/>
              </a:spcAft>
              <a:buClr>
                <a:schemeClr val="dk1"/>
              </a:buClr>
              <a:buSzPts val="1400"/>
              <a:buFont typeface="Calibri"/>
              <a:buAutoNum type="arabicPeriod"/>
            </a:pPr>
            <a:r>
              <a:rPr lang="en-US">
                <a:solidFill>
                  <a:schemeClr val="dk1"/>
                </a:solidFill>
                <a:latin typeface="Calibri"/>
                <a:ea typeface="Calibri"/>
                <a:cs typeface="Calibri"/>
                <a:sym typeface="Calibri"/>
              </a:rPr>
              <a:t>04/26/2021 - Eaton announces plans to acquire a 50% stake in Jiangsu YiNeng Electric’s busway business</a:t>
            </a:r>
            <a:endParaRPr/>
          </a:p>
          <a:p>
            <a:pPr marL="342900" marR="0" lvl="0" indent="-342900" algn="l" rtl="0">
              <a:spcBef>
                <a:spcPts val="0"/>
              </a:spcBef>
              <a:spcAft>
                <a:spcPts val="0"/>
              </a:spcAft>
              <a:buClr>
                <a:schemeClr val="dk1"/>
              </a:buClr>
              <a:buSzPts val="1400"/>
              <a:buFont typeface="Calibri"/>
              <a:buAutoNum type="arabicPeriod"/>
            </a:pPr>
            <a:r>
              <a:rPr lang="en-US">
                <a:solidFill>
                  <a:schemeClr val="dk1"/>
                </a:solidFill>
                <a:latin typeface="Calibri"/>
                <a:ea typeface="Calibri"/>
                <a:cs typeface="Calibri"/>
                <a:sym typeface="Calibri"/>
              </a:rPr>
              <a:t>03/22/2021 - Eaton acquires Green Motion SA, an electric vehicle charging company</a:t>
            </a:r>
            <a:endParaRPr/>
          </a:p>
        </p:txBody>
      </p:sp>
      <p:sp>
        <p:nvSpPr>
          <p:cNvPr id="146" name="Google Shape;146;p7"/>
          <p:cNvSpPr/>
          <p:nvPr/>
        </p:nvSpPr>
        <p:spPr>
          <a:xfrm>
            <a:off x="92364" y="70033"/>
            <a:ext cx="286327" cy="277091"/>
          </a:xfrm>
          <a:prstGeom prst="star5">
            <a:avLst>
              <a:gd name="adj" fmla="val 19098"/>
              <a:gd name="hf" fmla="val 105146"/>
              <a:gd name="vf" fmla="val 110557"/>
            </a:avLst>
          </a:prstGeom>
          <a:solidFill>
            <a:srgbClr val="613E35"/>
          </a:solidFill>
          <a:ln w="12700" cap="flat" cmpd="sng">
            <a:solidFill>
              <a:srgbClr val="FBB9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7"/>
          <p:cNvSpPr txBox="1"/>
          <p:nvPr/>
        </p:nvSpPr>
        <p:spPr>
          <a:xfrm>
            <a:off x="1419025" y="6670250"/>
            <a:ext cx="3232105"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Calibri"/>
                <a:ea typeface="Calibri"/>
                <a:cs typeface="Calibri"/>
                <a:sym typeface="Calibri"/>
              </a:rPr>
              <a:t>Sources: Company Website,</a:t>
            </a:r>
            <a:r>
              <a:rPr lang="en-US" sz="900">
                <a:solidFill>
                  <a:srgbClr val="A5A5A5"/>
                </a:solidFill>
                <a:latin typeface="Calibri"/>
                <a:ea typeface="Calibri"/>
                <a:cs typeface="Calibri"/>
                <a:sym typeface="Calibri"/>
              </a:rPr>
              <a:t> Yahoo Finance</a:t>
            </a:r>
            <a:endParaRPr/>
          </a:p>
        </p:txBody>
      </p:sp>
      <p:pic>
        <p:nvPicPr>
          <p:cNvPr id="148" name="Google Shape;148;p7"/>
          <p:cNvPicPr preferRelativeResize="0"/>
          <p:nvPr/>
        </p:nvPicPr>
        <p:blipFill rotWithShape="1">
          <a:blip r:embed="rId3">
            <a:alphaModFix/>
          </a:blip>
          <a:srcRect/>
          <a:stretch/>
        </p:blipFill>
        <p:spPr>
          <a:xfrm>
            <a:off x="10590028" y="0"/>
            <a:ext cx="1601972" cy="840541"/>
          </a:xfrm>
          <a:prstGeom prst="rect">
            <a:avLst/>
          </a:prstGeom>
          <a:noFill/>
          <a:ln>
            <a:noFill/>
          </a:ln>
        </p:spPr>
      </p:pic>
      <p:pic>
        <p:nvPicPr>
          <p:cNvPr id="149" name="Google Shape;149;p7"/>
          <p:cNvPicPr preferRelativeResize="0"/>
          <p:nvPr/>
        </p:nvPicPr>
        <p:blipFill>
          <a:blip r:embed="rId4">
            <a:alphaModFix/>
          </a:blip>
          <a:stretch>
            <a:fillRect/>
          </a:stretch>
        </p:blipFill>
        <p:spPr>
          <a:xfrm>
            <a:off x="800126" y="1810237"/>
            <a:ext cx="5389363" cy="3237525"/>
          </a:xfrm>
          <a:prstGeom prst="rect">
            <a:avLst/>
          </a:prstGeom>
          <a:noFill/>
          <a:ln>
            <a:noFill/>
          </a:ln>
        </p:spPr>
      </p:pic>
      <p:pic>
        <p:nvPicPr>
          <p:cNvPr id="150" name="Google Shape;150;p7"/>
          <p:cNvPicPr preferRelativeResize="0"/>
          <p:nvPr/>
        </p:nvPicPr>
        <p:blipFill rotWithShape="1">
          <a:blip r:embed="rId5">
            <a:alphaModFix/>
          </a:blip>
          <a:srcRect t="14772" b="24084"/>
          <a:stretch/>
        </p:blipFill>
        <p:spPr>
          <a:xfrm>
            <a:off x="10490075" y="0"/>
            <a:ext cx="1701925" cy="692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838200" y="281151"/>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Eaton Corporation &amp; ESG</a:t>
            </a:r>
            <a:endParaRPr/>
          </a:p>
        </p:txBody>
      </p:sp>
      <p:sp>
        <p:nvSpPr>
          <p:cNvPr id="156" name="Google Shape;156;p9"/>
          <p:cNvSpPr txBox="1">
            <a:spLocks noGrp="1"/>
          </p:cNvSpPr>
          <p:nvPr>
            <p:ph type="body" idx="1"/>
          </p:nvPr>
        </p:nvSpPr>
        <p:spPr>
          <a:xfrm>
            <a:off x="838200" y="1246600"/>
            <a:ext cx="7646700" cy="2801700"/>
          </a:xfrm>
          <a:prstGeom prst="rect">
            <a:avLst/>
          </a:prstGeom>
          <a:noFill/>
          <a:ln>
            <a:noFill/>
          </a:ln>
        </p:spPr>
        <p:txBody>
          <a:bodyPr spcFirstLastPara="1" wrap="square" lIns="91425" tIns="45700" rIns="91425" bIns="45700" anchor="t" anchorCtr="0">
            <a:normAutofit/>
          </a:bodyPr>
          <a:lstStyle/>
          <a:p>
            <a:pPr marL="228594" lvl="0" indent="-241928" algn="l" rtl="0">
              <a:lnSpc>
                <a:spcPct val="90000"/>
              </a:lnSpc>
              <a:spcBef>
                <a:spcPts val="0"/>
              </a:spcBef>
              <a:spcAft>
                <a:spcPts val="0"/>
              </a:spcAft>
              <a:buClr>
                <a:srgbClr val="613E35"/>
              </a:buClr>
              <a:buSzPts val="2800"/>
              <a:buChar char="•"/>
            </a:pPr>
            <a:r>
              <a:rPr lang="en-US"/>
              <a:t>Sustainability </a:t>
            </a:r>
            <a:endParaRPr/>
          </a:p>
          <a:p>
            <a:pPr marL="685783" lvl="1" indent="-237674" algn="l" rtl="0">
              <a:lnSpc>
                <a:spcPct val="90000"/>
              </a:lnSpc>
              <a:spcBef>
                <a:spcPts val="500"/>
              </a:spcBef>
              <a:spcAft>
                <a:spcPts val="0"/>
              </a:spcAft>
              <a:buClr>
                <a:schemeClr val="dk1"/>
              </a:buClr>
              <a:buSzPts val="1900"/>
              <a:buChar char="•"/>
            </a:pPr>
            <a:r>
              <a:rPr lang="en-US" sz="1900"/>
              <a:t>Aligned with UN Sustainable Development Goals(SDGs) with benchmark goals for 2030</a:t>
            </a:r>
            <a:endParaRPr/>
          </a:p>
          <a:p>
            <a:pPr marL="685783" lvl="1" indent="-237674" algn="l" rtl="0">
              <a:lnSpc>
                <a:spcPct val="90000"/>
              </a:lnSpc>
              <a:spcBef>
                <a:spcPts val="500"/>
              </a:spcBef>
              <a:spcAft>
                <a:spcPts val="0"/>
              </a:spcAft>
              <a:buClr>
                <a:schemeClr val="dk1"/>
              </a:buClr>
              <a:buSzPts val="1900"/>
              <a:buChar char="•"/>
            </a:pPr>
            <a:r>
              <a:rPr lang="en-US"/>
              <a:t>Reduce GHG emissions from operations by 50% of 2018 levels</a:t>
            </a:r>
            <a:endParaRPr/>
          </a:p>
          <a:p>
            <a:pPr marL="685783" lvl="1" indent="-237674" algn="l" rtl="0">
              <a:lnSpc>
                <a:spcPct val="90000"/>
              </a:lnSpc>
              <a:spcBef>
                <a:spcPts val="500"/>
              </a:spcBef>
              <a:spcAft>
                <a:spcPts val="0"/>
              </a:spcAft>
              <a:buClr>
                <a:schemeClr val="dk1"/>
              </a:buClr>
              <a:buSzPts val="1900"/>
              <a:buChar char="•"/>
            </a:pPr>
            <a:r>
              <a:rPr lang="en-US"/>
              <a:t>Have 100% of manufacturing sites zero waste to landfill certified</a:t>
            </a:r>
            <a:endParaRPr/>
          </a:p>
          <a:p>
            <a:pPr marL="685783" lvl="1" indent="-237675" algn="l" rtl="0">
              <a:lnSpc>
                <a:spcPct val="90000"/>
              </a:lnSpc>
              <a:spcBef>
                <a:spcPts val="500"/>
              </a:spcBef>
              <a:spcAft>
                <a:spcPts val="0"/>
              </a:spcAft>
              <a:buClr>
                <a:schemeClr val="dk1"/>
              </a:buClr>
              <a:buSzPts val="1900"/>
              <a:buChar char="•"/>
            </a:pPr>
            <a:r>
              <a:rPr lang="en-US"/>
              <a:t>Invest $3b in R&amp;D targeted at creating sustainable solutions</a:t>
            </a:r>
            <a:endParaRPr/>
          </a:p>
          <a:p>
            <a:pPr marL="685783" lvl="1" indent="-231325" algn="l" rtl="0">
              <a:lnSpc>
                <a:spcPct val="90000"/>
              </a:lnSpc>
              <a:spcBef>
                <a:spcPts val="500"/>
              </a:spcBef>
              <a:spcAft>
                <a:spcPts val="0"/>
              </a:spcAft>
              <a:buSzPts val="1800"/>
              <a:buChar char="•"/>
            </a:pPr>
            <a:r>
              <a:rPr lang="en-US"/>
              <a:t>Included in the Carbon Clean 200 list</a:t>
            </a:r>
            <a:endParaRPr/>
          </a:p>
          <a:p>
            <a:pPr marL="685783" lvl="1" indent="-231324" algn="l" rtl="0">
              <a:lnSpc>
                <a:spcPct val="90000"/>
              </a:lnSpc>
              <a:spcBef>
                <a:spcPts val="500"/>
              </a:spcBef>
              <a:spcAft>
                <a:spcPts val="0"/>
              </a:spcAft>
              <a:buSzPts val="1800"/>
              <a:buChar char="•"/>
            </a:pPr>
            <a:r>
              <a:rPr lang="en-US"/>
              <a:t>ESG score: 32</a:t>
            </a:r>
            <a:endParaRPr/>
          </a:p>
          <a:p>
            <a:pPr marL="228593" lvl="0" indent="0" algn="l" rtl="0">
              <a:lnSpc>
                <a:spcPct val="90000"/>
              </a:lnSpc>
              <a:spcBef>
                <a:spcPts val="1000"/>
              </a:spcBef>
              <a:spcAft>
                <a:spcPts val="0"/>
              </a:spcAft>
              <a:buNone/>
            </a:pPr>
            <a:endParaRPr/>
          </a:p>
        </p:txBody>
      </p:sp>
      <p:pic>
        <p:nvPicPr>
          <p:cNvPr id="157" name="Google Shape;157;p9"/>
          <p:cNvPicPr preferRelativeResize="0"/>
          <p:nvPr/>
        </p:nvPicPr>
        <p:blipFill rotWithShape="1">
          <a:blip r:embed="rId3">
            <a:alphaModFix/>
          </a:blip>
          <a:srcRect/>
          <a:stretch/>
        </p:blipFill>
        <p:spPr>
          <a:xfrm>
            <a:off x="10590028" y="0"/>
            <a:ext cx="1601972" cy="840541"/>
          </a:xfrm>
          <a:prstGeom prst="rect">
            <a:avLst/>
          </a:prstGeom>
          <a:noFill/>
          <a:ln>
            <a:noFill/>
          </a:ln>
        </p:spPr>
      </p:pic>
      <p:pic>
        <p:nvPicPr>
          <p:cNvPr id="158" name="Google Shape;158;p9"/>
          <p:cNvPicPr preferRelativeResize="0"/>
          <p:nvPr/>
        </p:nvPicPr>
        <p:blipFill>
          <a:blip r:embed="rId4">
            <a:alphaModFix/>
          </a:blip>
          <a:stretch>
            <a:fillRect/>
          </a:stretch>
        </p:blipFill>
        <p:spPr>
          <a:xfrm>
            <a:off x="9328526" y="1379100"/>
            <a:ext cx="2025275" cy="5063200"/>
          </a:xfrm>
          <a:prstGeom prst="rect">
            <a:avLst/>
          </a:prstGeom>
          <a:noFill/>
          <a:ln>
            <a:noFill/>
          </a:ln>
        </p:spPr>
      </p:pic>
      <p:pic>
        <p:nvPicPr>
          <p:cNvPr id="159" name="Google Shape;159;p9"/>
          <p:cNvPicPr preferRelativeResize="0"/>
          <p:nvPr/>
        </p:nvPicPr>
        <p:blipFill>
          <a:blip r:embed="rId5">
            <a:alphaModFix/>
          </a:blip>
          <a:stretch>
            <a:fillRect/>
          </a:stretch>
        </p:blipFill>
        <p:spPr>
          <a:xfrm>
            <a:off x="1929675" y="3846676"/>
            <a:ext cx="4682998" cy="2801700"/>
          </a:xfrm>
          <a:prstGeom prst="rect">
            <a:avLst/>
          </a:prstGeom>
          <a:noFill/>
          <a:ln>
            <a:noFill/>
          </a:ln>
        </p:spPr>
      </p:pic>
      <p:sp>
        <p:nvSpPr>
          <p:cNvPr id="160" name="Google Shape;160;p9"/>
          <p:cNvSpPr txBox="1"/>
          <p:nvPr/>
        </p:nvSpPr>
        <p:spPr>
          <a:xfrm>
            <a:off x="1419026" y="6670250"/>
            <a:ext cx="21276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Calibri"/>
                <a:ea typeface="Calibri"/>
                <a:cs typeface="Calibri"/>
                <a:sym typeface="Calibri"/>
              </a:rPr>
              <a:t>Sources: Company Website</a:t>
            </a:r>
            <a:endParaRPr/>
          </a:p>
        </p:txBody>
      </p:sp>
      <p:pic>
        <p:nvPicPr>
          <p:cNvPr id="161" name="Google Shape;161;p9"/>
          <p:cNvPicPr preferRelativeResize="0"/>
          <p:nvPr/>
        </p:nvPicPr>
        <p:blipFill rotWithShape="1">
          <a:blip r:embed="rId6">
            <a:alphaModFix/>
          </a:blip>
          <a:srcRect t="14772" b="24084"/>
          <a:stretch/>
        </p:blipFill>
        <p:spPr>
          <a:xfrm>
            <a:off x="10490075" y="0"/>
            <a:ext cx="1701925" cy="692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613E35"/>
              </a:buClr>
              <a:buSzPts val="4000"/>
              <a:buFont typeface="Calibri"/>
              <a:buNone/>
            </a:pPr>
            <a:r>
              <a:rPr lang="en-US" sz="4000"/>
              <a:t>Section II. Industry Overview</a:t>
            </a:r>
            <a:endParaRPr/>
          </a:p>
        </p:txBody>
      </p:sp>
      <p:sp>
        <p:nvSpPr>
          <p:cNvPr id="167" name="Google Shape;167;p12"/>
          <p:cNvSpPr/>
          <p:nvPr/>
        </p:nvSpPr>
        <p:spPr>
          <a:xfrm>
            <a:off x="552009" y="4160559"/>
            <a:ext cx="11549451" cy="378941"/>
          </a:xfrm>
          <a:prstGeom prst="rect">
            <a:avLst/>
          </a:prstGeom>
          <a:solidFill>
            <a:srgbClr val="613E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a:solidFill>
                  <a:schemeClr val="lt1"/>
                </a:solidFill>
                <a:latin typeface="Calibri"/>
                <a:ea typeface="Calibri"/>
                <a:cs typeface="Calibri"/>
                <a:sym typeface="Calibri"/>
              </a:rPr>
              <a:t>Analyst(s):</a:t>
            </a:r>
            <a:endParaRPr/>
          </a:p>
        </p:txBody>
      </p:sp>
      <p:sp>
        <p:nvSpPr>
          <p:cNvPr id="168" name="Google Shape;168;p12"/>
          <p:cNvSpPr/>
          <p:nvPr/>
        </p:nvSpPr>
        <p:spPr>
          <a:xfrm>
            <a:off x="552012" y="4539500"/>
            <a:ext cx="11549449" cy="90616"/>
          </a:xfrm>
          <a:prstGeom prst="rect">
            <a:avLst/>
          </a:prstGeom>
          <a:solidFill>
            <a:srgbClr val="FBB9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9" name="Google Shape;169;p12"/>
          <p:cNvPicPr preferRelativeResize="0"/>
          <p:nvPr/>
        </p:nvPicPr>
        <p:blipFill rotWithShape="1">
          <a:blip r:embed="rId3">
            <a:alphaModFix/>
          </a:blip>
          <a:srcRect/>
          <a:stretch/>
        </p:blipFill>
        <p:spPr>
          <a:xfrm>
            <a:off x="10590028" y="0"/>
            <a:ext cx="1601972" cy="840541"/>
          </a:xfrm>
          <a:prstGeom prst="rect">
            <a:avLst/>
          </a:prstGeom>
          <a:noFill/>
          <a:ln>
            <a:noFill/>
          </a:ln>
        </p:spPr>
      </p:pic>
      <p:pic>
        <p:nvPicPr>
          <p:cNvPr id="170" name="Google Shape;170;p12"/>
          <p:cNvPicPr preferRelativeResize="0"/>
          <p:nvPr/>
        </p:nvPicPr>
        <p:blipFill rotWithShape="1">
          <a:blip r:embed="rId4">
            <a:alphaModFix/>
          </a:blip>
          <a:srcRect t="14772" b="24084"/>
          <a:stretch/>
        </p:blipFill>
        <p:spPr>
          <a:xfrm>
            <a:off x="10490075" y="0"/>
            <a:ext cx="1701925" cy="692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a:spLocks noGrp="1"/>
          </p:cNvSpPr>
          <p:nvPr>
            <p:ph type="title"/>
          </p:nvPr>
        </p:nvSpPr>
        <p:spPr>
          <a:xfrm>
            <a:off x="801914" y="208580"/>
            <a:ext cx="10515600" cy="6085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13E35"/>
              </a:buClr>
              <a:buSzPct val="100000"/>
              <a:buFont typeface="Calibri"/>
              <a:buNone/>
            </a:pPr>
            <a:r>
              <a:rPr lang="en-US"/>
              <a:t>Industry Overview</a:t>
            </a:r>
            <a:endParaRPr/>
          </a:p>
        </p:txBody>
      </p:sp>
      <p:sp>
        <p:nvSpPr>
          <p:cNvPr id="176" name="Google Shape;176;p13"/>
          <p:cNvSpPr/>
          <p:nvPr/>
        </p:nvSpPr>
        <p:spPr>
          <a:xfrm>
            <a:off x="92364" y="70033"/>
            <a:ext cx="286327" cy="277091"/>
          </a:xfrm>
          <a:prstGeom prst="star5">
            <a:avLst>
              <a:gd name="adj" fmla="val 19098"/>
              <a:gd name="hf" fmla="val 105146"/>
              <a:gd name="vf" fmla="val 110557"/>
            </a:avLst>
          </a:prstGeom>
          <a:solidFill>
            <a:srgbClr val="613E35"/>
          </a:solidFill>
          <a:ln w="12700" cap="flat" cmpd="sng">
            <a:solidFill>
              <a:srgbClr val="FBB9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13"/>
          <p:cNvSpPr txBox="1"/>
          <p:nvPr/>
        </p:nvSpPr>
        <p:spPr>
          <a:xfrm>
            <a:off x="1419026" y="6670250"/>
            <a:ext cx="212773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A5A5A5"/>
                </a:solidFill>
                <a:latin typeface="Calibri"/>
                <a:ea typeface="Calibri"/>
                <a:cs typeface="Calibri"/>
                <a:sym typeface="Calibri"/>
              </a:rPr>
              <a:t>Sources: Bloomberg CCB Function</a:t>
            </a:r>
            <a:endParaRPr sz="900">
              <a:solidFill>
                <a:srgbClr val="A5A5A5"/>
              </a:solidFill>
              <a:latin typeface="Calibri"/>
              <a:ea typeface="Calibri"/>
              <a:cs typeface="Calibri"/>
              <a:sym typeface="Calibri"/>
            </a:endParaRPr>
          </a:p>
        </p:txBody>
      </p:sp>
      <p:pic>
        <p:nvPicPr>
          <p:cNvPr id="178" name="Google Shape;178;p13"/>
          <p:cNvPicPr preferRelativeResize="0"/>
          <p:nvPr/>
        </p:nvPicPr>
        <p:blipFill rotWithShape="1">
          <a:blip r:embed="rId3">
            <a:alphaModFix/>
          </a:blip>
          <a:srcRect/>
          <a:stretch/>
        </p:blipFill>
        <p:spPr>
          <a:xfrm>
            <a:off x="10590028" y="0"/>
            <a:ext cx="1601972" cy="840541"/>
          </a:xfrm>
          <a:prstGeom prst="rect">
            <a:avLst/>
          </a:prstGeom>
          <a:noFill/>
          <a:ln>
            <a:noFill/>
          </a:ln>
        </p:spPr>
      </p:pic>
      <p:pic>
        <p:nvPicPr>
          <p:cNvPr id="179" name="Google Shape;179;p13"/>
          <p:cNvPicPr preferRelativeResize="0"/>
          <p:nvPr/>
        </p:nvPicPr>
        <p:blipFill rotWithShape="1">
          <a:blip r:embed="rId4">
            <a:alphaModFix/>
          </a:blip>
          <a:srcRect t="14772" b="24084"/>
          <a:stretch/>
        </p:blipFill>
        <p:spPr>
          <a:xfrm>
            <a:off x="10490075" y="0"/>
            <a:ext cx="1701925" cy="692500"/>
          </a:xfrm>
          <a:prstGeom prst="rect">
            <a:avLst/>
          </a:prstGeom>
          <a:noFill/>
          <a:ln>
            <a:noFill/>
          </a:ln>
        </p:spPr>
      </p:pic>
      <p:sp>
        <p:nvSpPr>
          <p:cNvPr id="180" name="Google Shape;180;p13"/>
          <p:cNvSpPr/>
          <p:nvPr/>
        </p:nvSpPr>
        <p:spPr>
          <a:xfrm>
            <a:off x="801914" y="1792430"/>
            <a:ext cx="4901100" cy="441600"/>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Demand Determinants</a:t>
            </a:r>
            <a:endParaRPr sz="1800" b="1">
              <a:solidFill>
                <a:schemeClr val="lt1"/>
              </a:solidFill>
              <a:latin typeface="Calibri"/>
              <a:ea typeface="Calibri"/>
              <a:cs typeface="Calibri"/>
              <a:sym typeface="Calibri"/>
            </a:endParaRPr>
          </a:p>
        </p:txBody>
      </p:sp>
      <p:sp>
        <p:nvSpPr>
          <p:cNvPr id="181" name="Google Shape;181;p13"/>
          <p:cNvSpPr txBox="1"/>
          <p:nvPr/>
        </p:nvSpPr>
        <p:spPr>
          <a:xfrm>
            <a:off x="801914" y="2234043"/>
            <a:ext cx="4901100" cy="19086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Growth in demand for electricity</a:t>
            </a: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Rising cost of energy</a:t>
            </a: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Demand for construction</a:t>
            </a: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Investment in energy-efficient technologies</a:t>
            </a:r>
            <a:endParaRPr sz="20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82" name="Google Shape;182;p13"/>
          <p:cNvSpPr/>
          <p:nvPr/>
        </p:nvSpPr>
        <p:spPr>
          <a:xfrm>
            <a:off x="7039089" y="1792430"/>
            <a:ext cx="4901100" cy="441600"/>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Market Share by Revenue</a:t>
            </a:r>
            <a:endParaRPr sz="1800" b="1">
              <a:solidFill>
                <a:schemeClr val="lt1"/>
              </a:solidFill>
              <a:latin typeface="Calibri"/>
              <a:ea typeface="Calibri"/>
              <a:cs typeface="Calibri"/>
              <a:sym typeface="Calibri"/>
            </a:endParaRPr>
          </a:p>
        </p:txBody>
      </p:sp>
      <p:pic>
        <p:nvPicPr>
          <p:cNvPr id="183" name="Google Shape;183;p13"/>
          <p:cNvPicPr preferRelativeResize="0"/>
          <p:nvPr/>
        </p:nvPicPr>
        <p:blipFill>
          <a:blip r:embed="rId5">
            <a:alphaModFix/>
          </a:blip>
          <a:stretch>
            <a:fillRect/>
          </a:stretch>
        </p:blipFill>
        <p:spPr>
          <a:xfrm>
            <a:off x="6505575" y="2332901"/>
            <a:ext cx="5511075" cy="3060825"/>
          </a:xfrm>
          <a:prstGeom prst="rect">
            <a:avLst/>
          </a:prstGeom>
          <a:noFill/>
          <a:ln>
            <a:noFill/>
          </a:ln>
        </p:spPr>
      </p:pic>
      <p:sp>
        <p:nvSpPr>
          <p:cNvPr id="184" name="Google Shape;184;p13"/>
          <p:cNvSpPr/>
          <p:nvPr/>
        </p:nvSpPr>
        <p:spPr>
          <a:xfrm>
            <a:off x="801914" y="3879955"/>
            <a:ext cx="4901100" cy="441600"/>
          </a:xfrm>
          <a:prstGeom prst="rect">
            <a:avLst/>
          </a:prstGeom>
          <a:solidFill>
            <a:srgbClr val="613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Industry Trends</a:t>
            </a:r>
            <a:endParaRPr sz="1800" b="1">
              <a:solidFill>
                <a:schemeClr val="lt1"/>
              </a:solidFill>
              <a:latin typeface="Calibri"/>
              <a:ea typeface="Calibri"/>
              <a:cs typeface="Calibri"/>
              <a:sym typeface="Calibri"/>
            </a:endParaRPr>
          </a:p>
        </p:txBody>
      </p:sp>
      <p:sp>
        <p:nvSpPr>
          <p:cNvPr id="185" name="Google Shape;185;p13"/>
          <p:cNvSpPr txBox="1"/>
          <p:nvPr/>
        </p:nvSpPr>
        <p:spPr>
          <a:xfrm>
            <a:off x="801914" y="4366643"/>
            <a:ext cx="4901100" cy="16008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Mature industry</a:t>
            </a: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Increased merger and acquisitions</a:t>
            </a: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Expected rebound in manufacturing and construction</a:t>
            </a:r>
            <a:endParaRPr sz="20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86" name="Google Shape;186;p13"/>
          <p:cNvSpPr txBox="1"/>
          <p:nvPr/>
        </p:nvSpPr>
        <p:spPr>
          <a:xfrm>
            <a:off x="661236" y="1111988"/>
            <a:ext cx="113316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dirty="0">
                <a:solidFill>
                  <a:schemeClr val="dk1"/>
                </a:solidFill>
                <a:latin typeface="Calibri"/>
                <a:ea typeface="Calibri"/>
                <a:cs typeface="Calibri"/>
                <a:sym typeface="Calibri"/>
              </a:rPr>
              <a:t>Greater demand for energy-efficient electrical equipment and investment into the country’s aging infrastructure is expected to drive the Electrical Equipment Manufacturing industry forward. </a:t>
            </a:r>
            <a:endParaRPr sz="1500" b="1"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2211</Words>
  <Application>Microsoft Macintosh PowerPoint</Application>
  <PresentationFormat>Widescreen</PresentationFormat>
  <Paragraphs>437</Paragraphs>
  <Slides>22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Arial</vt:lpstr>
      <vt:lpstr>Roboto</vt:lpstr>
      <vt:lpstr>Office Theme</vt:lpstr>
      <vt:lpstr>Eaton Corporation (ETN)</vt:lpstr>
      <vt:lpstr>Table of Contents</vt:lpstr>
      <vt:lpstr>Section I. Company Overview</vt:lpstr>
      <vt:lpstr>Company Summary</vt:lpstr>
      <vt:lpstr>Business Model/Acquisitions</vt:lpstr>
      <vt:lpstr>Annotated Price Chart</vt:lpstr>
      <vt:lpstr>Eaton Corporation &amp; ESG</vt:lpstr>
      <vt:lpstr>Section II. Industry Overview</vt:lpstr>
      <vt:lpstr>Industry Overview</vt:lpstr>
      <vt:lpstr>Macro Overview</vt:lpstr>
      <vt:lpstr>Section IV. Risks &amp; Catalysts</vt:lpstr>
      <vt:lpstr>Risks and Catalysts</vt:lpstr>
      <vt:lpstr>Section V. Valuation</vt:lpstr>
      <vt:lpstr>Comparable Company Analysis – Base Case</vt:lpstr>
      <vt:lpstr>Multiples Analysis</vt:lpstr>
      <vt:lpstr>NASDAQ 12-Month estimates</vt:lpstr>
      <vt:lpstr>Section VI. Investment Thesis</vt:lpstr>
      <vt:lpstr>ETN Investment Thesis</vt:lpstr>
      <vt:lpstr>Investment Thesis</vt:lpstr>
      <vt:lpstr>Security Summary</vt:lpstr>
      <vt:lpstr>Recommendation</vt:lpstr>
      <vt:lpstr>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Eaton Corporation (ETN)</dc:title>
  <dc:creator>ST BONAVENTURE</dc:creator>
  <cp:lastModifiedBy>Microsoft Office User</cp:lastModifiedBy>
  <cp:revision>3</cp:revision>
  <dcterms:created xsi:type="dcterms:W3CDTF">2021-08-24T02:30:09Z</dcterms:created>
  <dcterms:modified xsi:type="dcterms:W3CDTF">2021-10-18T18:50:51Z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0x0101008F55647C8A8E1149AA6E04A7DB908B7A</vt:lpwstr>
  </property>
</Properties>
</file>