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90" r:id="rId6"/>
    <p:sldId id="272" r:id="rId7"/>
    <p:sldId id="277" r:id="rId8"/>
    <p:sldId id="278" r:id="rId9"/>
    <p:sldId id="282" r:id="rId10"/>
    <p:sldId id="279" r:id="rId11"/>
    <p:sldId id="294" r:id="rId12"/>
    <p:sldId id="259" r:id="rId13"/>
    <p:sldId id="285" r:id="rId14"/>
    <p:sldId id="289" r:id="rId15"/>
    <p:sldId id="274" r:id="rId16"/>
    <p:sldId id="293" r:id="rId17"/>
    <p:sldId id="275" r:id="rId18"/>
    <p:sldId id="267" r:id="rId19"/>
    <p:sldId id="268" r:id="rId20"/>
    <p:sldId id="271" r:id="rId21"/>
    <p:sldId id="269" r:id="rId22"/>
    <p:sldId id="270" r:id="rId23"/>
    <p:sldId id="276" r:id="rId24"/>
    <p:sldId id="292" r:id="rId25"/>
    <p:sldId id="291" r:id="rId26"/>
    <p:sldId id="286"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3E35"/>
    <a:srgbClr val="FBB901"/>
    <a:srgbClr val="F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77E5A9-CDB2-4BDA-BE3F-31DBF4CEF25E}" type="datetimeFigureOut">
              <a:rPr lang="en-US" smtClean="0"/>
              <a:t>2/9/22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9E24B-AC70-4409-AC45-9B3ACC41D318}" type="slidenum">
              <a:rPr lang="en-US" smtClean="0"/>
              <a:t>‹#›</a:t>
            </a:fld>
            <a:endParaRPr lang="en-US"/>
          </a:p>
        </p:txBody>
      </p:sp>
    </p:spTree>
    <p:extLst>
      <p:ext uri="{BB962C8B-B14F-4D97-AF65-F5344CB8AC3E}">
        <p14:creationId xmlns:p14="http://schemas.microsoft.com/office/powerpoint/2010/main" val="3168213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25511-1AD8-47B9-9BB0-B9FCCFBAD336}" type="datetimeFigureOut">
              <a:rPr lang="en-US" smtClean="0"/>
              <a:t>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EFA29-5B5B-4A3F-86D3-93B01A1EFA2A}" type="slidenum">
              <a:rPr lang="en-US" smtClean="0"/>
              <a:t>‹#›</a:t>
            </a:fld>
            <a:endParaRPr lang="en-US"/>
          </a:p>
        </p:txBody>
      </p:sp>
    </p:spTree>
    <p:extLst>
      <p:ext uri="{BB962C8B-B14F-4D97-AF65-F5344CB8AC3E}">
        <p14:creationId xmlns:p14="http://schemas.microsoft.com/office/powerpoint/2010/main" val="40641303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EFA29-5B5B-4A3F-86D3-93B01A1EFA2A}" type="slidenum">
              <a:rPr lang="en-US" smtClean="0"/>
              <a:t>4</a:t>
            </a:fld>
            <a:endParaRPr lang="en-US"/>
          </a:p>
        </p:txBody>
      </p:sp>
    </p:spTree>
    <p:extLst>
      <p:ext uri="{BB962C8B-B14F-4D97-AF65-F5344CB8AC3E}">
        <p14:creationId xmlns:p14="http://schemas.microsoft.com/office/powerpoint/2010/main" val="408752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EFA29-5B5B-4A3F-86D3-93B01A1EFA2A}" type="slidenum">
              <a:rPr lang="en-US" smtClean="0"/>
              <a:t>22</a:t>
            </a:fld>
            <a:endParaRPr lang="en-US"/>
          </a:p>
        </p:txBody>
      </p:sp>
    </p:spTree>
    <p:extLst>
      <p:ext uri="{BB962C8B-B14F-4D97-AF65-F5344CB8AC3E}">
        <p14:creationId xmlns:p14="http://schemas.microsoft.com/office/powerpoint/2010/main" val="22428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Tree>
    <p:extLst>
      <p:ext uri="{BB962C8B-B14F-4D97-AF65-F5344CB8AC3E}">
        <p14:creationId xmlns:p14="http://schemas.microsoft.com/office/powerpoint/2010/main" val="399271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17761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377246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246597"/>
            <a:ext cx="10515600" cy="4351338"/>
          </a:xfrm>
        </p:spPr>
        <p:txBody>
          <a:bodyPr/>
          <a:lstStyle>
            <a:lvl1pPr>
              <a:defRPr sz="2800">
                <a:solidFill>
                  <a:srgbClr val="613E35"/>
                </a:solidFill>
              </a:defRPr>
            </a:lvl1pPr>
            <a:lvl2pPr>
              <a:defRPr sz="1800">
                <a:solidFill>
                  <a:schemeClr val="tx1"/>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
        <p:nvSpPr>
          <p:cNvPr id="7" name="Rectangle 6"/>
          <p:cNvSpPr/>
          <p:nvPr userDrawn="1"/>
        </p:nvSpPr>
        <p:spPr>
          <a:xfrm>
            <a:off x="578076" y="942331"/>
            <a:ext cx="11439461" cy="126742"/>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a:solidFill>
                <a:schemeClr val="bg1"/>
              </a:solidFill>
            </a:endParaRPr>
          </a:p>
        </p:txBody>
      </p:sp>
      <p:sp>
        <p:nvSpPr>
          <p:cNvPr id="9" name="Rectangle 8"/>
          <p:cNvSpPr/>
          <p:nvPr userDrawn="1"/>
        </p:nvSpPr>
        <p:spPr>
          <a:xfrm>
            <a:off x="578076" y="1069075"/>
            <a:ext cx="11439461" cy="45719"/>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a:solidFill>
                <a:schemeClr val="bg1"/>
              </a:solidFill>
            </a:endParaRPr>
          </a:p>
        </p:txBody>
      </p:sp>
    </p:spTree>
    <p:extLst>
      <p:ext uri="{BB962C8B-B14F-4D97-AF65-F5344CB8AC3E}">
        <p14:creationId xmlns:p14="http://schemas.microsoft.com/office/powerpoint/2010/main" val="8449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32265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105776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166574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308802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281514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392709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ADF9563-58C6-4472-960E-C668FEF057C7}" type="datetimeFigureOut">
              <a:rPr lang="en-US" smtClean="0"/>
              <a:t>2/9/22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608545" y="6356353"/>
            <a:ext cx="408992" cy="365125"/>
          </a:xfrm>
          <a:prstGeom prst="rect">
            <a:avLst/>
          </a:prstGeom>
        </p:spPr>
        <p:txBody>
          <a:bodyPr/>
          <a:lstStyle/>
          <a:p>
            <a:fld id="{06F532A9-2C38-497C-8B72-E093EFA8C240}" type="slidenum">
              <a:rPr lang="en-US" smtClean="0"/>
              <a:t>‹#›</a:t>
            </a:fld>
            <a:endParaRPr lang="en-US"/>
          </a:p>
        </p:txBody>
      </p:sp>
    </p:spTree>
    <p:extLst>
      <p:ext uri="{BB962C8B-B14F-4D97-AF65-F5344CB8AC3E}">
        <p14:creationId xmlns:p14="http://schemas.microsoft.com/office/powerpoint/2010/main" val="305086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151"/>
            <a:ext cx="10515600" cy="6085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90992" y="281149"/>
            <a:ext cx="0" cy="6186616"/>
          </a:xfrm>
          <a:prstGeom prst="line">
            <a:avLst/>
          </a:prstGeom>
          <a:ln>
            <a:solidFill>
              <a:srgbClr val="FBB90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33683" y="2862959"/>
            <a:ext cx="353943" cy="2276670"/>
          </a:xfrm>
          <a:prstGeom prst="rect">
            <a:avLst/>
          </a:prstGeom>
          <a:noFill/>
        </p:spPr>
        <p:txBody>
          <a:bodyPr vert="vert270" wrap="square" rtlCol="0">
            <a:spAutoFit/>
          </a:bodyPr>
          <a:lstStyle/>
          <a:p>
            <a:r>
              <a:rPr lang="en-US" sz="1100" dirty="0">
                <a:solidFill>
                  <a:schemeClr val="bg1">
                    <a:lumMod val="75000"/>
                  </a:schemeClr>
                </a:solidFill>
              </a:rPr>
              <a:t>Students in Money Management</a:t>
            </a:r>
          </a:p>
        </p:txBody>
      </p:sp>
      <p:pic>
        <p:nvPicPr>
          <p:cNvPr id="11" name="Shape 72">
            <a:extLst>
              <a:ext uri="{FF2B5EF4-FFF2-40B4-BE49-F238E27FC236}">
                <a16:creationId xmlns:a16="http://schemas.microsoft.com/office/drawing/2014/main" id="{57197F5C-36E9-4582-A416-4561F09B697C}"/>
              </a:ext>
            </a:extLst>
          </p:cNvPr>
          <p:cNvPicPr preferRelativeResize="0"/>
          <p:nvPr userDrawn="1"/>
        </p:nvPicPr>
        <p:blipFill rotWithShape="1">
          <a:blip r:embed="rId13">
            <a:alphaModFix/>
          </a:blip>
          <a:srcRect/>
          <a:stretch/>
        </p:blipFill>
        <p:spPr>
          <a:xfrm>
            <a:off x="571307" y="6384324"/>
            <a:ext cx="911504" cy="419547"/>
          </a:xfrm>
          <a:prstGeom prst="rect">
            <a:avLst/>
          </a:prstGeom>
          <a:noFill/>
          <a:ln>
            <a:noFill/>
          </a:ln>
        </p:spPr>
      </p:pic>
      <p:sp>
        <p:nvSpPr>
          <p:cNvPr id="14" name="TextBox 13"/>
          <p:cNvSpPr txBox="1"/>
          <p:nvPr userDrawn="1"/>
        </p:nvSpPr>
        <p:spPr>
          <a:xfrm>
            <a:off x="11615315" y="6467766"/>
            <a:ext cx="395452" cy="261610"/>
          </a:xfrm>
          <a:prstGeom prst="rect">
            <a:avLst/>
          </a:prstGeom>
          <a:noFill/>
        </p:spPr>
        <p:txBody>
          <a:bodyPr wrap="square" rtlCol="0">
            <a:spAutoFit/>
          </a:bodyPr>
          <a:lstStyle/>
          <a:p>
            <a:fld id="{47FA29EF-7649-42E5-A7CF-F85EC7A4C631}" type="slidenum">
              <a:rPr lang="en-US" sz="1100" dirty="0" smtClean="0">
                <a:solidFill>
                  <a:srgbClr val="613E35"/>
                </a:solidFill>
              </a:rPr>
              <a:t>‹#›</a:t>
            </a:fld>
            <a:endParaRPr lang="en-US" sz="1100">
              <a:solidFill>
                <a:srgbClr val="613E35"/>
              </a:solidFill>
            </a:endParaRPr>
          </a:p>
        </p:txBody>
      </p:sp>
      <p:pic>
        <p:nvPicPr>
          <p:cNvPr id="12" name="Picture 11" descr="Reliance Steel &amp;amp; Aluminum Co. - A leading diversified metal solutions  provider.">
            <a:extLst>
              <a:ext uri="{FF2B5EF4-FFF2-40B4-BE49-F238E27FC236}">
                <a16:creationId xmlns:a16="http://schemas.microsoft.com/office/drawing/2014/main" id="{77247367-84EC-4F24-ACCC-E511FEF3B12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35117" y="85776"/>
            <a:ext cx="960399" cy="39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6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77" rtl="0" eaLnBrk="1" latinLnBrk="0" hangingPunct="1">
        <a:lnSpc>
          <a:spcPct val="90000"/>
        </a:lnSpc>
        <a:spcBef>
          <a:spcPct val="0"/>
        </a:spcBef>
        <a:buNone/>
        <a:defRPr sz="4000" kern="1200">
          <a:solidFill>
            <a:srgbClr val="613E35"/>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1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emf"/></Relationships>
</file>

<file path=ppt/slides/_rels/slide2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image" Target="../media/image7.jpeg"/><Relationship Id="rId16" Type="http://schemas.openxmlformats.org/officeDocument/2006/relationships/image" Target="../media/image21.jpeg"/><Relationship Id="rId20" Type="http://schemas.openxmlformats.org/officeDocument/2006/relationships/image" Target="../media/image25.png"/><Relationship Id="rId29"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8893" y="1225060"/>
            <a:ext cx="6096000" cy="2387600"/>
          </a:xfrm>
        </p:spPr>
        <p:txBody>
          <a:bodyPr>
            <a:normAutofit/>
          </a:bodyPr>
          <a:lstStyle/>
          <a:p>
            <a:r>
              <a:rPr lang="en-US" b="1" dirty="0">
                <a:latin typeface="+mn-lt"/>
              </a:rPr>
              <a:t>Reliance Steel</a:t>
            </a:r>
            <a:r>
              <a:rPr lang="en-US" b="1" dirty="0"/>
              <a:t> (RS)</a:t>
            </a:r>
            <a:endParaRPr lang="en-US" b="1" dirty="0">
              <a:latin typeface="+mn-lt"/>
            </a:endParaRPr>
          </a:p>
        </p:txBody>
      </p:sp>
      <p:sp>
        <p:nvSpPr>
          <p:cNvPr id="4" name="Rectangle 3"/>
          <p:cNvSpPr/>
          <p:nvPr/>
        </p:nvSpPr>
        <p:spPr>
          <a:xfrm>
            <a:off x="552009" y="4160559"/>
            <a:ext cx="11549451" cy="378941"/>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rPr>
              <a:t>September 8th, 2021 – Buy/Sell Recommendation					Drake </a:t>
            </a:r>
            <a:r>
              <a:rPr lang="en-US" sz="1400" b="1" dirty="0" err="1">
                <a:solidFill>
                  <a:schemeClr val="bg1"/>
                </a:solidFill>
              </a:rPr>
              <a:t>Dettore</a:t>
            </a:r>
            <a:r>
              <a:rPr lang="en-US" sz="1400" b="1" dirty="0">
                <a:solidFill>
                  <a:schemeClr val="bg1"/>
                </a:solidFill>
              </a:rPr>
              <a:t> &amp; Matt Leamon</a:t>
            </a:r>
          </a:p>
        </p:txBody>
      </p:sp>
      <p:sp>
        <p:nvSpPr>
          <p:cNvPr id="5" name="Rectangle 4"/>
          <p:cNvSpPr/>
          <p:nvPr/>
        </p:nvSpPr>
        <p:spPr>
          <a:xfrm>
            <a:off x="552012" y="4539500"/>
            <a:ext cx="11549449" cy="90616"/>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C9EE03-21EE-4CA7-9652-851EF638A66C}"/>
              </a:ext>
            </a:extLst>
          </p:cNvPr>
          <p:cNvSpPr txBox="1"/>
          <p:nvPr/>
        </p:nvSpPr>
        <p:spPr>
          <a:xfrm>
            <a:off x="4645149" y="3381827"/>
            <a:ext cx="29017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Basic Materials Sector</a:t>
            </a:r>
            <a:endParaRPr lang="en-US" sz="2400" dirty="0">
              <a:cs typeface="Calibri"/>
            </a:endParaRPr>
          </a:p>
        </p:txBody>
      </p:sp>
      <p:pic>
        <p:nvPicPr>
          <p:cNvPr id="7" name="Picture 6" descr="Logo&#10;&#10;Description automatically generated">
            <a:extLst>
              <a:ext uri="{FF2B5EF4-FFF2-40B4-BE49-F238E27FC236}">
                <a16:creationId xmlns:a16="http://schemas.microsoft.com/office/drawing/2014/main" id="{E1F026EA-5E2C-4278-A8C9-45BB0A4CC487}"/>
              </a:ext>
            </a:extLst>
          </p:cNvPr>
          <p:cNvPicPr>
            <a:picLocks noChangeAspect="1"/>
          </p:cNvPicPr>
          <p:nvPr/>
        </p:nvPicPr>
        <p:blipFill rotWithShape="1">
          <a:blip r:embed="rId2">
            <a:extLst>
              <a:ext uri="{28A0092B-C50C-407E-A947-70E740481C1C}">
                <a14:useLocalDpi xmlns:a14="http://schemas.microsoft.com/office/drawing/2010/main" val="0"/>
              </a:ext>
            </a:extLst>
          </a:blip>
          <a:srcRect l="9428" t="8877" r="7387" b="8839"/>
          <a:stretch/>
        </p:blipFill>
        <p:spPr>
          <a:xfrm>
            <a:off x="4552043" y="183993"/>
            <a:ext cx="3229700" cy="2387600"/>
          </a:xfrm>
          <a:prstGeom prst="rect">
            <a:avLst/>
          </a:prstGeom>
        </p:spPr>
      </p:pic>
    </p:spTree>
    <p:extLst>
      <p:ext uri="{BB962C8B-B14F-4D97-AF65-F5344CB8AC3E}">
        <p14:creationId xmlns:p14="http://schemas.microsoft.com/office/powerpoint/2010/main" val="401008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E726-7BF5-48AD-B39F-A7B5B6A0767A}"/>
              </a:ext>
            </a:extLst>
          </p:cNvPr>
          <p:cNvSpPr>
            <a:spLocks noGrp="1"/>
          </p:cNvSpPr>
          <p:nvPr>
            <p:ph type="title"/>
          </p:nvPr>
        </p:nvSpPr>
        <p:spPr>
          <a:xfrm>
            <a:off x="801914" y="208580"/>
            <a:ext cx="10515600" cy="608537"/>
          </a:xfrm>
        </p:spPr>
        <p:txBody>
          <a:bodyPr>
            <a:normAutofit fontScale="90000"/>
          </a:bodyPr>
          <a:lstStyle/>
          <a:p>
            <a:r>
              <a:rPr lang="en-US" dirty="0">
                <a:cs typeface="Calibri"/>
              </a:rPr>
              <a:t>Steel Processing Industry Overview</a:t>
            </a:r>
            <a:endParaRPr lang="en-US" dirty="0"/>
          </a:p>
        </p:txBody>
      </p:sp>
      <p:sp>
        <p:nvSpPr>
          <p:cNvPr id="5" name="Rectangle 4">
            <a:extLst>
              <a:ext uri="{FF2B5EF4-FFF2-40B4-BE49-F238E27FC236}">
                <a16:creationId xmlns:a16="http://schemas.microsoft.com/office/drawing/2014/main" id="{6AEA7B4C-217E-4D4D-8476-6DA875DCC052}"/>
              </a:ext>
            </a:extLst>
          </p:cNvPr>
          <p:cNvSpPr/>
          <p:nvPr/>
        </p:nvSpPr>
        <p:spPr>
          <a:xfrm>
            <a:off x="1122215" y="1726239"/>
            <a:ext cx="422350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North American Market Share - % of Rev.</a:t>
            </a:r>
            <a:endParaRPr lang="en-US" b="1" dirty="0"/>
          </a:p>
        </p:txBody>
      </p:sp>
      <p:sp>
        <p:nvSpPr>
          <p:cNvPr id="14" name="Rectangle 13">
            <a:extLst>
              <a:ext uri="{FF2B5EF4-FFF2-40B4-BE49-F238E27FC236}">
                <a16:creationId xmlns:a16="http://schemas.microsoft.com/office/drawing/2014/main" id="{77EF2190-61BB-4B97-9754-DAAFEE37DB30}"/>
              </a:ext>
            </a:extLst>
          </p:cNvPr>
          <p:cNvSpPr/>
          <p:nvPr/>
        </p:nvSpPr>
        <p:spPr>
          <a:xfrm>
            <a:off x="1028700" y="4152014"/>
            <a:ext cx="4492869"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North American Market Share - % Mkt. cap </a:t>
            </a:r>
            <a:endParaRPr lang="en-US" b="1" dirty="0"/>
          </a:p>
        </p:txBody>
      </p:sp>
      <p:sp>
        <p:nvSpPr>
          <p:cNvPr id="9" name="Star: 5 Points 8">
            <a:extLst>
              <a:ext uri="{FF2B5EF4-FFF2-40B4-BE49-F238E27FC236}">
                <a16:creationId xmlns:a16="http://schemas.microsoft.com/office/drawing/2014/main" id="{DB8088AB-B50F-4793-B6E8-69AB9FDA4D3B}"/>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6673" t="2930" r="13815" b="6596"/>
          <a:stretch/>
        </p:blipFill>
        <p:spPr>
          <a:xfrm>
            <a:off x="7165731" y="4558697"/>
            <a:ext cx="3984322" cy="2132657"/>
          </a:xfrm>
          <a:prstGeom prst="rect">
            <a:avLst/>
          </a:prstGeom>
        </p:spPr>
      </p:pic>
      <p:pic>
        <p:nvPicPr>
          <p:cNvPr id="6" name="Picture 5"/>
          <p:cNvPicPr>
            <a:picLocks noChangeAspect="1"/>
          </p:cNvPicPr>
          <p:nvPr/>
        </p:nvPicPr>
        <p:blipFill rotWithShape="1">
          <a:blip r:embed="rId3"/>
          <a:srcRect l="15320" t="2318" r="7781" b="3846"/>
          <a:stretch/>
        </p:blipFill>
        <p:spPr>
          <a:xfrm>
            <a:off x="7165731" y="2144307"/>
            <a:ext cx="3560885" cy="2009543"/>
          </a:xfrm>
          <a:prstGeom prst="rect">
            <a:avLst/>
          </a:prstGeom>
        </p:spPr>
      </p:pic>
      <p:pic>
        <p:nvPicPr>
          <p:cNvPr id="7" name="Picture 6"/>
          <p:cNvPicPr>
            <a:picLocks noChangeAspect="1"/>
          </p:cNvPicPr>
          <p:nvPr/>
        </p:nvPicPr>
        <p:blipFill rotWithShape="1">
          <a:blip r:embed="rId4"/>
          <a:srcRect l="8223" t="4813" r="11296" b="3796"/>
          <a:stretch/>
        </p:blipFill>
        <p:spPr>
          <a:xfrm>
            <a:off x="1582614" y="4581467"/>
            <a:ext cx="3672521" cy="2095581"/>
          </a:xfrm>
          <a:prstGeom prst="rect">
            <a:avLst/>
          </a:prstGeom>
        </p:spPr>
      </p:pic>
      <p:pic>
        <p:nvPicPr>
          <p:cNvPr id="8" name="Picture 7"/>
          <p:cNvPicPr>
            <a:picLocks noChangeAspect="1"/>
          </p:cNvPicPr>
          <p:nvPr/>
        </p:nvPicPr>
        <p:blipFill rotWithShape="1">
          <a:blip r:embed="rId5"/>
          <a:srcRect l="8112" t="8736" r="16547" b="2624"/>
          <a:stretch/>
        </p:blipFill>
        <p:spPr>
          <a:xfrm>
            <a:off x="1582614" y="2244291"/>
            <a:ext cx="3490548" cy="1931792"/>
          </a:xfrm>
          <a:prstGeom prst="rect">
            <a:avLst/>
          </a:prstGeom>
        </p:spPr>
      </p:pic>
      <p:sp>
        <p:nvSpPr>
          <p:cNvPr id="16" name="Rectangle 15">
            <a:extLst>
              <a:ext uri="{FF2B5EF4-FFF2-40B4-BE49-F238E27FC236}">
                <a16:creationId xmlns:a16="http://schemas.microsoft.com/office/drawing/2014/main" id="{77EF2190-61BB-4B97-9754-DAAFEE37DB30}"/>
              </a:ext>
            </a:extLst>
          </p:cNvPr>
          <p:cNvSpPr/>
          <p:nvPr/>
        </p:nvSpPr>
        <p:spPr>
          <a:xfrm>
            <a:off x="6814034" y="4137041"/>
            <a:ext cx="422350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Global Market Share - % Mkt. cap </a:t>
            </a:r>
            <a:endParaRPr lang="en-US" b="1" dirty="0"/>
          </a:p>
        </p:txBody>
      </p:sp>
      <p:sp>
        <p:nvSpPr>
          <p:cNvPr id="19" name="Rectangle 18">
            <a:extLst>
              <a:ext uri="{FF2B5EF4-FFF2-40B4-BE49-F238E27FC236}">
                <a16:creationId xmlns:a16="http://schemas.microsoft.com/office/drawing/2014/main" id="{77EF2190-61BB-4B97-9754-DAAFEE37DB30}"/>
              </a:ext>
            </a:extLst>
          </p:cNvPr>
          <p:cNvSpPr/>
          <p:nvPr/>
        </p:nvSpPr>
        <p:spPr>
          <a:xfrm>
            <a:off x="6814033" y="1721514"/>
            <a:ext cx="422350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Global Market Share - % of Rev. </a:t>
            </a:r>
            <a:endParaRPr lang="en-US" b="1" dirty="0"/>
          </a:p>
        </p:txBody>
      </p:sp>
      <p:sp>
        <p:nvSpPr>
          <p:cNvPr id="20" name="TextBox 19"/>
          <p:cNvSpPr txBox="1"/>
          <p:nvPr/>
        </p:nvSpPr>
        <p:spPr>
          <a:xfrm>
            <a:off x="1419026" y="6670250"/>
            <a:ext cx="2127738" cy="215444"/>
          </a:xfrm>
          <a:prstGeom prst="rect">
            <a:avLst/>
          </a:prstGeom>
          <a:noFill/>
        </p:spPr>
        <p:txBody>
          <a:bodyPr wrap="square" rtlCol="0">
            <a:spAutoFit/>
          </a:bodyPr>
          <a:lstStyle/>
          <a:p>
            <a:r>
              <a:rPr lang="en-US" sz="800" dirty="0">
                <a:solidFill>
                  <a:schemeClr val="bg1">
                    <a:lumMod val="65000"/>
                  </a:schemeClr>
                </a:solidFill>
              </a:rPr>
              <a:t>Sources: Bloomberg CCB Function</a:t>
            </a:r>
            <a:endParaRPr lang="en-US" sz="900" dirty="0">
              <a:solidFill>
                <a:schemeClr val="bg1">
                  <a:lumMod val="65000"/>
                </a:schemeClr>
              </a:solidFill>
            </a:endParaRPr>
          </a:p>
        </p:txBody>
      </p:sp>
      <p:sp>
        <p:nvSpPr>
          <p:cNvPr id="3" name="TextBox 2"/>
          <p:cNvSpPr txBox="1"/>
          <p:nvPr/>
        </p:nvSpPr>
        <p:spPr>
          <a:xfrm>
            <a:off x="661236" y="1111988"/>
            <a:ext cx="11331471" cy="553998"/>
          </a:xfrm>
          <a:prstGeom prst="rect">
            <a:avLst/>
          </a:prstGeom>
          <a:noFill/>
        </p:spPr>
        <p:txBody>
          <a:bodyPr wrap="square" rtlCol="0">
            <a:spAutoFit/>
          </a:bodyPr>
          <a:lstStyle/>
          <a:p>
            <a:r>
              <a:rPr lang="en-US" sz="1500" b="1" dirty="0"/>
              <a:t>The Global Steel Processing industry generated roughly $83.4B in 2020, with $13.6B generated in North America. Reliance Steel is controlling most of the North American market share. With only 7% of their revenue coming internationally, there is room to grow.</a:t>
            </a:r>
          </a:p>
        </p:txBody>
      </p:sp>
    </p:spTree>
    <p:extLst>
      <p:ext uri="{BB962C8B-B14F-4D97-AF65-F5344CB8AC3E}">
        <p14:creationId xmlns:p14="http://schemas.microsoft.com/office/powerpoint/2010/main" val="220528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E726-7BF5-48AD-B39F-A7B5B6A0767A}"/>
              </a:ext>
            </a:extLst>
          </p:cNvPr>
          <p:cNvSpPr>
            <a:spLocks noGrp="1"/>
          </p:cNvSpPr>
          <p:nvPr>
            <p:ph type="title"/>
          </p:nvPr>
        </p:nvSpPr>
        <p:spPr>
          <a:xfrm>
            <a:off x="801914" y="208580"/>
            <a:ext cx="10515600" cy="608537"/>
          </a:xfrm>
        </p:spPr>
        <p:txBody>
          <a:bodyPr>
            <a:normAutofit fontScale="90000"/>
          </a:bodyPr>
          <a:lstStyle/>
          <a:p>
            <a:r>
              <a:rPr lang="en-US" dirty="0">
                <a:cs typeface="Calibri"/>
              </a:rPr>
              <a:t>Macro Overview</a:t>
            </a:r>
            <a:endParaRPr lang="en-US" dirty="0"/>
          </a:p>
        </p:txBody>
      </p:sp>
      <p:sp>
        <p:nvSpPr>
          <p:cNvPr id="5" name="Rectangle 4">
            <a:extLst>
              <a:ext uri="{FF2B5EF4-FFF2-40B4-BE49-F238E27FC236}">
                <a16:creationId xmlns:a16="http://schemas.microsoft.com/office/drawing/2014/main" id="{6AEA7B4C-217E-4D4D-8476-6DA875DCC052}"/>
              </a:ext>
            </a:extLst>
          </p:cNvPr>
          <p:cNvSpPr/>
          <p:nvPr/>
        </p:nvSpPr>
        <p:spPr>
          <a:xfrm>
            <a:off x="1122216" y="1795745"/>
            <a:ext cx="4337807"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Major Indices YTD Price Change</a:t>
            </a:r>
            <a:endParaRPr lang="en-US" b="1" dirty="0"/>
          </a:p>
        </p:txBody>
      </p:sp>
      <p:sp>
        <p:nvSpPr>
          <p:cNvPr id="14" name="Rectangle 13">
            <a:extLst>
              <a:ext uri="{FF2B5EF4-FFF2-40B4-BE49-F238E27FC236}">
                <a16:creationId xmlns:a16="http://schemas.microsoft.com/office/drawing/2014/main" id="{77EF2190-61BB-4B97-9754-DAAFEE37DB30}"/>
              </a:ext>
            </a:extLst>
          </p:cNvPr>
          <p:cNvSpPr/>
          <p:nvPr/>
        </p:nvSpPr>
        <p:spPr>
          <a:xfrm>
            <a:off x="1122216" y="4184764"/>
            <a:ext cx="4337807"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t>PPI: Iron and Steel: Pipe, Tube, and Carbon</a:t>
            </a:r>
          </a:p>
        </p:txBody>
      </p:sp>
      <p:sp>
        <p:nvSpPr>
          <p:cNvPr id="9" name="Star: 5 Points 8">
            <a:extLst>
              <a:ext uri="{FF2B5EF4-FFF2-40B4-BE49-F238E27FC236}">
                <a16:creationId xmlns:a16="http://schemas.microsoft.com/office/drawing/2014/main" id="{DB8088AB-B50F-4793-B6E8-69AB9FDA4D3B}"/>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EF2190-61BB-4B97-9754-DAAFEE37DB30}"/>
              </a:ext>
            </a:extLst>
          </p:cNvPr>
          <p:cNvSpPr/>
          <p:nvPr/>
        </p:nvSpPr>
        <p:spPr>
          <a:xfrm>
            <a:off x="6814034" y="4184764"/>
            <a:ext cx="437857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Global Price of Aluminum ($ per Metric Ton)</a:t>
            </a:r>
            <a:endParaRPr lang="en-US" b="1" dirty="0"/>
          </a:p>
        </p:txBody>
      </p:sp>
      <p:sp>
        <p:nvSpPr>
          <p:cNvPr id="19" name="Rectangle 18">
            <a:extLst>
              <a:ext uri="{FF2B5EF4-FFF2-40B4-BE49-F238E27FC236}">
                <a16:creationId xmlns:a16="http://schemas.microsoft.com/office/drawing/2014/main" id="{77EF2190-61BB-4B97-9754-DAAFEE37DB30}"/>
              </a:ext>
            </a:extLst>
          </p:cNvPr>
          <p:cNvSpPr/>
          <p:nvPr/>
        </p:nvSpPr>
        <p:spPr>
          <a:xfrm>
            <a:off x="6814034" y="1795745"/>
            <a:ext cx="437857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PPI: Cold Rolled Steel Sheet and Strip</a:t>
            </a:r>
            <a:endParaRPr lang="en-US" b="1" dirty="0"/>
          </a:p>
        </p:txBody>
      </p:sp>
      <p:sp>
        <p:nvSpPr>
          <p:cNvPr id="20" name="TextBox 19"/>
          <p:cNvSpPr txBox="1"/>
          <p:nvPr/>
        </p:nvSpPr>
        <p:spPr>
          <a:xfrm>
            <a:off x="1419026" y="6670250"/>
            <a:ext cx="2127738" cy="215444"/>
          </a:xfrm>
          <a:prstGeom prst="rect">
            <a:avLst/>
          </a:prstGeom>
          <a:noFill/>
        </p:spPr>
        <p:txBody>
          <a:bodyPr wrap="square" rtlCol="0">
            <a:spAutoFit/>
          </a:bodyPr>
          <a:lstStyle/>
          <a:p>
            <a:r>
              <a:rPr lang="en-US" sz="800" dirty="0">
                <a:solidFill>
                  <a:schemeClr val="bg1">
                    <a:lumMod val="65000"/>
                  </a:schemeClr>
                </a:solidFill>
              </a:rPr>
              <a:t>Sources: Yahoo finance, FRED</a:t>
            </a:r>
            <a:endParaRPr lang="en-US" sz="900" dirty="0">
              <a:solidFill>
                <a:schemeClr val="bg1">
                  <a:lumMod val="65000"/>
                </a:schemeClr>
              </a:solidFill>
            </a:endParaRPr>
          </a:p>
        </p:txBody>
      </p:sp>
      <p:pic>
        <p:nvPicPr>
          <p:cNvPr id="3" name="Picture 2"/>
          <p:cNvPicPr>
            <a:picLocks noChangeAspect="1"/>
          </p:cNvPicPr>
          <p:nvPr/>
        </p:nvPicPr>
        <p:blipFill rotWithShape="1">
          <a:blip r:embed="rId2"/>
          <a:srcRect l="11958" t="12785" r="13836" b="6372"/>
          <a:stretch/>
        </p:blipFill>
        <p:spPr>
          <a:xfrm>
            <a:off x="1468771" y="2291610"/>
            <a:ext cx="3415676" cy="1942726"/>
          </a:xfrm>
          <a:prstGeom prst="rect">
            <a:avLst/>
          </a:prstGeom>
        </p:spPr>
      </p:pic>
      <p:pic>
        <p:nvPicPr>
          <p:cNvPr id="10" name="Picture 9"/>
          <p:cNvPicPr>
            <a:picLocks noChangeAspect="1"/>
          </p:cNvPicPr>
          <p:nvPr/>
        </p:nvPicPr>
        <p:blipFill>
          <a:blip r:embed="rId3"/>
          <a:stretch>
            <a:fillRect/>
          </a:stretch>
        </p:blipFill>
        <p:spPr>
          <a:xfrm>
            <a:off x="7077807" y="2357904"/>
            <a:ext cx="3870429" cy="1810138"/>
          </a:xfrm>
          <a:prstGeom prst="rect">
            <a:avLst/>
          </a:prstGeom>
        </p:spPr>
      </p:pic>
      <p:pic>
        <p:nvPicPr>
          <p:cNvPr id="11" name="Picture 10"/>
          <p:cNvPicPr>
            <a:picLocks noChangeAspect="1"/>
          </p:cNvPicPr>
          <p:nvPr/>
        </p:nvPicPr>
        <p:blipFill>
          <a:blip r:embed="rId4"/>
          <a:stretch>
            <a:fillRect/>
          </a:stretch>
        </p:blipFill>
        <p:spPr>
          <a:xfrm>
            <a:off x="7077807" y="4643099"/>
            <a:ext cx="3870429" cy="1786060"/>
          </a:xfrm>
          <a:prstGeom prst="rect">
            <a:avLst/>
          </a:prstGeom>
        </p:spPr>
      </p:pic>
      <p:pic>
        <p:nvPicPr>
          <p:cNvPr id="12" name="Picture 11"/>
          <p:cNvPicPr>
            <a:picLocks noChangeAspect="1"/>
          </p:cNvPicPr>
          <p:nvPr/>
        </p:nvPicPr>
        <p:blipFill rotWithShape="1">
          <a:blip r:embed="rId5"/>
          <a:srcRect t="-30"/>
          <a:stretch/>
        </p:blipFill>
        <p:spPr>
          <a:xfrm>
            <a:off x="1419026" y="4646298"/>
            <a:ext cx="3792137" cy="1829773"/>
          </a:xfrm>
          <a:prstGeom prst="rect">
            <a:avLst/>
          </a:prstGeom>
        </p:spPr>
      </p:pic>
      <p:sp>
        <p:nvSpPr>
          <p:cNvPr id="17" name="TextBox 16"/>
          <p:cNvSpPr txBox="1"/>
          <p:nvPr/>
        </p:nvSpPr>
        <p:spPr>
          <a:xfrm>
            <a:off x="661237" y="1111988"/>
            <a:ext cx="11243548" cy="553998"/>
          </a:xfrm>
          <a:prstGeom prst="rect">
            <a:avLst/>
          </a:prstGeom>
          <a:noFill/>
        </p:spPr>
        <p:txBody>
          <a:bodyPr wrap="square" rtlCol="0">
            <a:spAutoFit/>
          </a:bodyPr>
          <a:lstStyle/>
          <a:p>
            <a:r>
              <a:rPr lang="en-US" sz="1500" b="1" dirty="0"/>
              <a:t>The areas shaded in grey show the recent recession caused by the Covid-19 pandemic. As shown, commodity prices have risen significantly due to aggressive monetary policy. If the Fed begins tapering, Reliance &amp; the steel industry could suffer due to its cyclical nature.</a:t>
            </a:r>
          </a:p>
        </p:txBody>
      </p:sp>
    </p:spTree>
    <p:extLst>
      <p:ext uri="{BB962C8B-B14F-4D97-AF65-F5344CB8AC3E}">
        <p14:creationId xmlns:p14="http://schemas.microsoft.com/office/powerpoint/2010/main" val="356526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D013-4007-4C29-8A2C-63DD0FDA94C1}"/>
              </a:ext>
            </a:extLst>
          </p:cNvPr>
          <p:cNvSpPr>
            <a:spLocks noGrp="1"/>
          </p:cNvSpPr>
          <p:nvPr>
            <p:ph type="ctrTitle"/>
          </p:nvPr>
        </p:nvSpPr>
        <p:spPr/>
        <p:txBody>
          <a:bodyPr>
            <a:normAutofit/>
          </a:bodyPr>
          <a:lstStyle/>
          <a:p>
            <a:r>
              <a:rPr lang="en-US" sz="4000"/>
              <a:t>Section IV. Risks &amp; Catalysts</a:t>
            </a:r>
          </a:p>
        </p:txBody>
      </p:sp>
      <p:sp>
        <p:nvSpPr>
          <p:cNvPr id="3" name="Rectangle 2">
            <a:extLst>
              <a:ext uri="{FF2B5EF4-FFF2-40B4-BE49-F238E27FC236}">
                <a16:creationId xmlns:a16="http://schemas.microsoft.com/office/drawing/2014/main" id="{2444DD16-24D6-4996-9C7D-6968FBD31C4A}"/>
              </a:ext>
            </a:extLst>
          </p:cNvPr>
          <p:cNvSpPr/>
          <p:nvPr/>
        </p:nvSpPr>
        <p:spPr>
          <a:xfrm>
            <a:off x="552009" y="4160559"/>
            <a:ext cx="11549451" cy="378941"/>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rPr>
              <a:t>Analyst(s): Matt Leamon</a:t>
            </a:r>
          </a:p>
        </p:txBody>
      </p:sp>
      <p:sp>
        <p:nvSpPr>
          <p:cNvPr id="4" name="Rectangle 3">
            <a:extLst>
              <a:ext uri="{FF2B5EF4-FFF2-40B4-BE49-F238E27FC236}">
                <a16:creationId xmlns:a16="http://schemas.microsoft.com/office/drawing/2014/main" id="{62B94152-9EE3-44D4-8C92-336F714F76AE}"/>
              </a:ext>
            </a:extLst>
          </p:cNvPr>
          <p:cNvSpPr/>
          <p:nvPr/>
        </p:nvSpPr>
        <p:spPr>
          <a:xfrm>
            <a:off x="552012" y="4539500"/>
            <a:ext cx="11549449" cy="90616"/>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5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E726-7BF5-48AD-B39F-A7B5B6A0767A}"/>
              </a:ext>
            </a:extLst>
          </p:cNvPr>
          <p:cNvSpPr>
            <a:spLocks noGrp="1"/>
          </p:cNvSpPr>
          <p:nvPr>
            <p:ph type="title"/>
          </p:nvPr>
        </p:nvSpPr>
        <p:spPr>
          <a:xfrm>
            <a:off x="801914" y="208580"/>
            <a:ext cx="10515600" cy="608537"/>
          </a:xfrm>
        </p:spPr>
        <p:txBody>
          <a:bodyPr>
            <a:normAutofit fontScale="90000"/>
          </a:bodyPr>
          <a:lstStyle/>
          <a:p>
            <a:r>
              <a:rPr lang="en-US" dirty="0">
                <a:cs typeface="Calibri"/>
              </a:rPr>
              <a:t>Risks and Catalysts</a:t>
            </a:r>
            <a:endParaRPr lang="en-US" dirty="0"/>
          </a:p>
        </p:txBody>
      </p:sp>
      <p:sp>
        <p:nvSpPr>
          <p:cNvPr id="5" name="Rectangle 4">
            <a:extLst>
              <a:ext uri="{FF2B5EF4-FFF2-40B4-BE49-F238E27FC236}">
                <a16:creationId xmlns:a16="http://schemas.microsoft.com/office/drawing/2014/main" id="{6AEA7B4C-217E-4D4D-8476-6DA875DCC052}"/>
              </a:ext>
            </a:extLst>
          </p:cNvPr>
          <p:cNvSpPr/>
          <p:nvPr/>
        </p:nvSpPr>
        <p:spPr>
          <a:xfrm>
            <a:off x="801914" y="1335230"/>
            <a:ext cx="490104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Risks</a:t>
            </a:r>
            <a:endParaRPr lang="en-US" b="1" dirty="0"/>
          </a:p>
        </p:txBody>
      </p:sp>
      <p:sp>
        <p:nvSpPr>
          <p:cNvPr id="7" name="Rectangle 6">
            <a:extLst>
              <a:ext uri="{FF2B5EF4-FFF2-40B4-BE49-F238E27FC236}">
                <a16:creationId xmlns:a16="http://schemas.microsoft.com/office/drawing/2014/main" id="{EB690613-148E-4713-BC3B-2EB2D58216DE}"/>
              </a:ext>
            </a:extLst>
          </p:cNvPr>
          <p:cNvSpPr/>
          <p:nvPr/>
        </p:nvSpPr>
        <p:spPr>
          <a:xfrm>
            <a:off x="6991931" y="1350707"/>
            <a:ext cx="490104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Catalysts</a:t>
            </a:r>
            <a:endParaRPr lang="en-US" b="1" dirty="0"/>
          </a:p>
        </p:txBody>
      </p:sp>
      <p:sp>
        <p:nvSpPr>
          <p:cNvPr id="3" name="TextBox 2">
            <a:extLst>
              <a:ext uri="{FF2B5EF4-FFF2-40B4-BE49-F238E27FC236}">
                <a16:creationId xmlns:a16="http://schemas.microsoft.com/office/drawing/2014/main" id="{257B11FD-BCC5-4A4D-86EF-F9AF1EB172CB}"/>
              </a:ext>
            </a:extLst>
          </p:cNvPr>
          <p:cNvSpPr txBox="1"/>
          <p:nvPr/>
        </p:nvSpPr>
        <p:spPr>
          <a:xfrm>
            <a:off x="801914" y="1776843"/>
            <a:ext cx="4901044"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t>COVID-19 supply chain disruptions</a:t>
            </a:r>
          </a:p>
          <a:p>
            <a:pPr marL="285750" indent="-285750">
              <a:buFont typeface="Arial" panose="020B0604020202020204" pitchFamily="34" charset="0"/>
              <a:buChar char="•"/>
            </a:pPr>
            <a:r>
              <a:rPr lang="en-US" sz="2000" dirty="0"/>
              <a:t>Fluctuating metal prices and customer demand</a:t>
            </a:r>
          </a:p>
          <a:p>
            <a:pPr marL="285750" indent="-285750">
              <a:buFont typeface="Arial" panose="020B0604020202020204" pitchFamily="34" charset="0"/>
              <a:buChar char="•"/>
            </a:pPr>
            <a:r>
              <a:rPr lang="en-US" sz="2000" dirty="0"/>
              <a:t>Removal of Section 232 tariffs</a:t>
            </a:r>
          </a:p>
          <a:p>
            <a:pPr marL="285750" indent="-285750">
              <a:buFont typeface="Arial" panose="020B0604020202020204" pitchFamily="34" charset="0"/>
              <a:buChar char="•"/>
            </a:pPr>
            <a:r>
              <a:rPr lang="en-US" sz="2000" dirty="0"/>
              <a:t>Microchip shortage and automotive production</a:t>
            </a:r>
          </a:p>
          <a:p>
            <a:pPr marL="285750" indent="-285750">
              <a:buFont typeface="Arial" panose="020B0604020202020204" pitchFamily="34" charset="0"/>
              <a:buChar char="•"/>
            </a:pPr>
            <a:r>
              <a:rPr lang="en-US" sz="2000" dirty="0"/>
              <a:t>Quantitative Tightening</a:t>
            </a:r>
          </a:p>
          <a:p>
            <a:pPr marL="285750" indent="-285750">
              <a:buFont typeface="Arial" panose="020B0604020202020204" pitchFamily="34" charset="0"/>
              <a:buChar char="•"/>
            </a:pPr>
            <a:r>
              <a:rPr lang="en-US" sz="2000" dirty="0"/>
              <a:t>Cyclical Industry</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048C2282-8664-4477-A7DF-94AE429682DD}"/>
              </a:ext>
            </a:extLst>
          </p:cNvPr>
          <p:cNvSpPr txBox="1"/>
          <p:nvPr/>
        </p:nvSpPr>
        <p:spPr>
          <a:xfrm>
            <a:off x="6991932" y="1776843"/>
            <a:ext cx="4901044" cy="3016210"/>
          </a:xfrm>
          <a:prstGeom prst="rect">
            <a:avLst/>
          </a:prstGeom>
          <a:noFill/>
        </p:spPr>
        <p:txBody>
          <a:bodyPr wrap="square" rtlCol="0">
            <a:spAutoFit/>
          </a:bodyPr>
          <a:lstStyle/>
          <a:p>
            <a:pPr marL="285750" indent="-285750">
              <a:buFont typeface="Arial" panose="020B0604020202020204" pitchFamily="34" charset="0"/>
              <a:buChar char="•"/>
            </a:pPr>
            <a:r>
              <a:rPr lang="en-US" sz="1900" dirty="0"/>
              <a:t>Growth through consolidation and strategic acquisitions</a:t>
            </a:r>
          </a:p>
          <a:p>
            <a:pPr marL="285750" indent="-285750">
              <a:buFont typeface="Arial" panose="020B0604020202020204" pitchFamily="34" charset="0"/>
              <a:buChar char="•"/>
            </a:pPr>
            <a:r>
              <a:rPr lang="en-US" sz="1900" dirty="0"/>
              <a:t>Significant investment in state-of-the-art equipment and advanced technology</a:t>
            </a:r>
          </a:p>
          <a:p>
            <a:pPr marL="285750" indent="-285750">
              <a:buFont typeface="Arial" panose="020B0604020202020204" pitchFamily="34" charset="0"/>
              <a:buChar char="•"/>
            </a:pPr>
            <a:r>
              <a:rPr lang="en-US" sz="1900" dirty="0"/>
              <a:t>Infrastructure bill</a:t>
            </a:r>
          </a:p>
          <a:p>
            <a:pPr marL="285750" indent="-285750">
              <a:buFont typeface="Arial" panose="020B0604020202020204" pitchFamily="34" charset="0"/>
              <a:buChar char="•"/>
            </a:pPr>
            <a:r>
              <a:rPr lang="en-US" sz="1900" dirty="0"/>
              <a:t>Positive Earnings expectations</a:t>
            </a:r>
          </a:p>
          <a:p>
            <a:pPr marL="285750" indent="-285750">
              <a:buFont typeface="Arial" panose="020B0604020202020204" pitchFamily="34" charset="0"/>
              <a:buChar char="•"/>
            </a:pPr>
            <a:r>
              <a:rPr lang="en-US" sz="1900" dirty="0"/>
              <a:t>Exposure to aerospace and defense sector, specialized products</a:t>
            </a:r>
          </a:p>
          <a:p>
            <a:pPr marL="285750" indent="-285750">
              <a:buFont typeface="Arial" panose="020B0604020202020204" pitchFamily="34" charset="0"/>
              <a:buChar char="•"/>
            </a:pPr>
            <a:r>
              <a:rPr lang="en-US" sz="1900" dirty="0"/>
              <a:t>Ex. Dividend Date is 9/12/21</a:t>
            </a:r>
          </a:p>
          <a:p>
            <a:pPr marL="285750" indent="-285750">
              <a:buFont typeface="Arial" panose="020B0604020202020204" pitchFamily="34" charset="0"/>
              <a:buChar char="•"/>
            </a:pPr>
            <a:endParaRPr lang="en-US" sz="1900" dirty="0"/>
          </a:p>
        </p:txBody>
      </p:sp>
      <p:sp>
        <p:nvSpPr>
          <p:cNvPr id="11" name="Rectangle 10">
            <a:extLst>
              <a:ext uri="{FF2B5EF4-FFF2-40B4-BE49-F238E27FC236}">
                <a16:creationId xmlns:a16="http://schemas.microsoft.com/office/drawing/2014/main" id="{C1E2C9F6-350C-46E4-8F92-0ED0E7AA38BA}"/>
              </a:ext>
            </a:extLst>
          </p:cNvPr>
          <p:cNvSpPr/>
          <p:nvPr/>
        </p:nvSpPr>
        <p:spPr>
          <a:xfrm>
            <a:off x="801914" y="5093160"/>
            <a:ext cx="4901044" cy="1109577"/>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cs typeface="Calibri"/>
              </a:rPr>
              <a:t>Although Reliance faces metal supply constraints, long-standing relationships with suppliers and the ability to cross-sell inventory among the family of companies allow RS to meet demand.</a:t>
            </a:r>
            <a:endParaRPr lang="en-US" sz="1400" b="1" dirty="0"/>
          </a:p>
        </p:txBody>
      </p:sp>
      <p:sp>
        <p:nvSpPr>
          <p:cNvPr id="12" name="Rectangle 11">
            <a:extLst>
              <a:ext uri="{FF2B5EF4-FFF2-40B4-BE49-F238E27FC236}">
                <a16:creationId xmlns:a16="http://schemas.microsoft.com/office/drawing/2014/main" id="{F0D3C0FF-92F6-4EE7-9B7D-8D08C8BEC345}"/>
              </a:ext>
            </a:extLst>
          </p:cNvPr>
          <p:cNvSpPr/>
          <p:nvPr/>
        </p:nvSpPr>
        <p:spPr>
          <a:xfrm>
            <a:off x="6991931" y="5081157"/>
            <a:ext cx="4901044" cy="1109577"/>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cs typeface="Calibri"/>
              </a:rPr>
              <a:t>Reliance will continue to consolidate through strategic acquisitions and is poised to benefit from the continuation of steel price increases.</a:t>
            </a:r>
            <a:endParaRPr lang="en-US" sz="1400" b="1" dirty="0"/>
          </a:p>
        </p:txBody>
      </p:sp>
      <p:sp>
        <p:nvSpPr>
          <p:cNvPr id="9" name="Star: 5 Points 8">
            <a:extLst>
              <a:ext uri="{FF2B5EF4-FFF2-40B4-BE49-F238E27FC236}">
                <a16:creationId xmlns:a16="http://schemas.microsoft.com/office/drawing/2014/main" id="{7A4BA65D-86E3-4719-A421-D15B24833763}"/>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19026" y="6670250"/>
            <a:ext cx="3128260" cy="215444"/>
          </a:xfrm>
          <a:prstGeom prst="rect">
            <a:avLst/>
          </a:prstGeom>
          <a:noFill/>
        </p:spPr>
        <p:txBody>
          <a:bodyPr wrap="square" rtlCol="0">
            <a:spAutoFit/>
          </a:bodyPr>
          <a:lstStyle/>
          <a:p>
            <a:r>
              <a:rPr lang="en-US" sz="800" dirty="0">
                <a:solidFill>
                  <a:schemeClr val="bg1">
                    <a:lumMod val="65000"/>
                  </a:schemeClr>
                </a:solidFill>
              </a:rPr>
              <a:t>Sources: Company Website, SEC 10Ks 10Qs, Yahoo Finance</a:t>
            </a:r>
          </a:p>
        </p:txBody>
      </p:sp>
    </p:spTree>
    <p:extLst>
      <p:ext uri="{BB962C8B-B14F-4D97-AF65-F5344CB8AC3E}">
        <p14:creationId xmlns:p14="http://schemas.microsoft.com/office/powerpoint/2010/main" val="181790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D013-4007-4C29-8A2C-63DD0FDA94C1}"/>
              </a:ext>
            </a:extLst>
          </p:cNvPr>
          <p:cNvSpPr>
            <a:spLocks noGrp="1"/>
          </p:cNvSpPr>
          <p:nvPr>
            <p:ph type="ctrTitle"/>
          </p:nvPr>
        </p:nvSpPr>
        <p:spPr/>
        <p:txBody>
          <a:bodyPr>
            <a:normAutofit/>
          </a:bodyPr>
          <a:lstStyle/>
          <a:p>
            <a:r>
              <a:rPr lang="en-US" sz="4000"/>
              <a:t>Section V. Valuation</a:t>
            </a:r>
          </a:p>
        </p:txBody>
      </p:sp>
      <p:sp>
        <p:nvSpPr>
          <p:cNvPr id="3" name="Rectangle 2">
            <a:extLst>
              <a:ext uri="{FF2B5EF4-FFF2-40B4-BE49-F238E27FC236}">
                <a16:creationId xmlns:a16="http://schemas.microsoft.com/office/drawing/2014/main" id="{2444DD16-24D6-4996-9C7D-6968FBD31C4A}"/>
              </a:ext>
            </a:extLst>
          </p:cNvPr>
          <p:cNvSpPr/>
          <p:nvPr/>
        </p:nvSpPr>
        <p:spPr>
          <a:xfrm>
            <a:off x="552009" y="4160559"/>
            <a:ext cx="11549451" cy="378941"/>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rPr>
              <a:t>Analyst(s): Drake </a:t>
            </a:r>
            <a:r>
              <a:rPr lang="en-US" sz="1400" b="1" dirty="0" err="1">
                <a:solidFill>
                  <a:schemeClr val="bg1"/>
                </a:solidFill>
              </a:rPr>
              <a:t>Dettore</a:t>
            </a:r>
            <a:endParaRPr lang="en-US" sz="1400" b="1" dirty="0">
              <a:solidFill>
                <a:schemeClr val="bg1"/>
              </a:solidFill>
            </a:endParaRPr>
          </a:p>
        </p:txBody>
      </p:sp>
      <p:sp>
        <p:nvSpPr>
          <p:cNvPr id="4" name="Rectangle 3">
            <a:extLst>
              <a:ext uri="{FF2B5EF4-FFF2-40B4-BE49-F238E27FC236}">
                <a16:creationId xmlns:a16="http://schemas.microsoft.com/office/drawing/2014/main" id="{62B94152-9EE3-44D4-8C92-336F714F76AE}"/>
              </a:ext>
            </a:extLst>
          </p:cNvPr>
          <p:cNvSpPr/>
          <p:nvPr/>
        </p:nvSpPr>
        <p:spPr>
          <a:xfrm>
            <a:off x="552012" y="4539500"/>
            <a:ext cx="11549449" cy="90616"/>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43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70B0-89B9-4F1C-B95B-00B17D2CC3FD}"/>
              </a:ext>
            </a:extLst>
          </p:cNvPr>
          <p:cNvSpPr>
            <a:spLocks noGrp="1"/>
          </p:cNvSpPr>
          <p:nvPr>
            <p:ph type="title"/>
          </p:nvPr>
        </p:nvSpPr>
        <p:spPr>
          <a:xfrm>
            <a:off x="801914" y="208580"/>
            <a:ext cx="10515600" cy="608537"/>
          </a:xfrm>
        </p:spPr>
        <p:txBody>
          <a:bodyPr>
            <a:normAutofit fontScale="90000"/>
          </a:bodyPr>
          <a:lstStyle/>
          <a:p>
            <a:r>
              <a:rPr lang="en-US"/>
              <a:t>Dividend Discount Model – Base Case</a:t>
            </a:r>
          </a:p>
        </p:txBody>
      </p:sp>
      <p:pic>
        <p:nvPicPr>
          <p:cNvPr id="4" name="Picture 3">
            <a:extLst>
              <a:ext uri="{FF2B5EF4-FFF2-40B4-BE49-F238E27FC236}">
                <a16:creationId xmlns:a16="http://schemas.microsoft.com/office/drawing/2014/main" id="{1A745574-9EC9-45AD-B7D9-641D38AF6A59}"/>
              </a:ext>
            </a:extLst>
          </p:cNvPr>
          <p:cNvPicPr>
            <a:picLocks noChangeAspect="1"/>
          </p:cNvPicPr>
          <p:nvPr/>
        </p:nvPicPr>
        <p:blipFill rotWithShape="1">
          <a:blip r:embed="rId2"/>
          <a:srcRect l="1561" t="19095" r="1111" b="1209"/>
          <a:stretch/>
        </p:blipFill>
        <p:spPr>
          <a:xfrm>
            <a:off x="1744510" y="1333849"/>
            <a:ext cx="8702980" cy="4719144"/>
          </a:xfrm>
          <a:prstGeom prst="rect">
            <a:avLst/>
          </a:prstGeom>
        </p:spPr>
      </p:pic>
    </p:spTree>
    <p:extLst>
      <p:ext uri="{BB962C8B-B14F-4D97-AF65-F5344CB8AC3E}">
        <p14:creationId xmlns:p14="http://schemas.microsoft.com/office/powerpoint/2010/main" val="207982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FD2B-9880-4DB6-9FCE-0B28B646A3D8}"/>
              </a:ext>
            </a:extLst>
          </p:cNvPr>
          <p:cNvSpPr>
            <a:spLocks noGrp="1"/>
          </p:cNvSpPr>
          <p:nvPr>
            <p:ph type="title"/>
          </p:nvPr>
        </p:nvSpPr>
        <p:spPr>
          <a:xfrm>
            <a:off x="801914" y="208580"/>
            <a:ext cx="10515600" cy="608537"/>
          </a:xfrm>
        </p:spPr>
        <p:txBody>
          <a:bodyPr>
            <a:normAutofit fontScale="90000"/>
          </a:bodyPr>
          <a:lstStyle/>
          <a:p>
            <a:r>
              <a:rPr lang="en-US"/>
              <a:t>Comparable Company Analysis – Base Case</a:t>
            </a:r>
          </a:p>
        </p:txBody>
      </p:sp>
      <p:pic>
        <p:nvPicPr>
          <p:cNvPr id="6" name="Picture 5">
            <a:extLst>
              <a:ext uri="{FF2B5EF4-FFF2-40B4-BE49-F238E27FC236}">
                <a16:creationId xmlns:a16="http://schemas.microsoft.com/office/drawing/2014/main" id="{C26EE127-C261-4E5E-84B7-15FFC79B08D3}"/>
              </a:ext>
            </a:extLst>
          </p:cNvPr>
          <p:cNvPicPr>
            <a:picLocks noChangeAspect="1"/>
          </p:cNvPicPr>
          <p:nvPr/>
        </p:nvPicPr>
        <p:blipFill rotWithShape="1">
          <a:blip r:embed="rId2"/>
          <a:srcRect l="1656" t="4957" r="1716" b="5355"/>
          <a:stretch/>
        </p:blipFill>
        <p:spPr>
          <a:xfrm>
            <a:off x="542260" y="2143244"/>
            <a:ext cx="11564679" cy="2571512"/>
          </a:xfrm>
          <a:prstGeom prst="rect">
            <a:avLst/>
          </a:prstGeom>
        </p:spPr>
      </p:pic>
    </p:spTree>
    <p:extLst>
      <p:ext uri="{BB962C8B-B14F-4D97-AF65-F5344CB8AC3E}">
        <p14:creationId xmlns:p14="http://schemas.microsoft.com/office/powerpoint/2010/main" val="175996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FD2B-9880-4DB6-9FCE-0B28B646A3D8}"/>
              </a:ext>
            </a:extLst>
          </p:cNvPr>
          <p:cNvSpPr>
            <a:spLocks noGrp="1"/>
          </p:cNvSpPr>
          <p:nvPr>
            <p:ph type="title"/>
          </p:nvPr>
        </p:nvSpPr>
        <p:spPr>
          <a:xfrm>
            <a:off x="801914" y="208580"/>
            <a:ext cx="10515600" cy="608537"/>
          </a:xfrm>
        </p:spPr>
        <p:txBody>
          <a:bodyPr>
            <a:normAutofit fontScale="90000"/>
          </a:bodyPr>
          <a:lstStyle/>
          <a:p>
            <a:r>
              <a:rPr lang="en-US"/>
              <a:t>Multiples Analysis – Base Case</a:t>
            </a:r>
          </a:p>
        </p:txBody>
      </p:sp>
      <p:pic>
        <p:nvPicPr>
          <p:cNvPr id="3" name="Picture 2">
            <a:extLst>
              <a:ext uri="{FF2B5EF4-FFF2-40B4-BE49-F238E27FC236}">
                <a16:creationId xmlns:a16="http://schemas.microsoft.com/office/drawing/2014/main" id="{0ACEF957-F046-453C-80A2-524358641A27}"/>
              </a:ext>
            </a:extLst>
          </p:cNvPr>
          <p:cNvPicPr>
            <a:picLocks noChangeAspect="1"/>
          </p:cNvPicPr>
          <p:nvPr/>
        </p:nvPicPr>
        <p:blipFill rotWithShape="1">
          <a:blip r:embed="rId2"/>
          <a:srcRect l="1849" t="2313" r="1384" b="1498"/>
          <a:stretch/>
        </p:blipFill>
        <p:spPr>
          <a:xfrm>
            <a:off x="2327352" y="1148624"/>
            <a:ext cx="7537295" cy="5709376"/>
          </a:xfrm>
          <a:prstGeom prst="rect">
            <a:avLst/>
          </a:prstGeom>
        </p:spPr>
      </p:pic>
    </p:spTree>
    <p:extLst>
      <p:ext uri="{BB962C8B-B14F-4D97-AF65-F5344CB8AC3E}">
        <p14:creationId xmlns:p14="http://schemas.microsoft.com/office/powerpoint/2010/main" val="123959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378A-627F-4661-9792-782E07B1D503}"/>
              </a:ext>
            </a:extLst>
          </p:cNvPr>
          <p:cNvSpPr>
            <a:spLocks noGrp="1"/>
          </p:cNvSpPr>
          <p:nvPr>
            <p:ph type="title"/>
          </p:nvPr>
        </p:nvSpPr>
        <p:spPr>
          <a:xfrm>
            <a:off x="801914" y="208580"/>
            <a:ext cx="10515600" cy="608537"/>
          </a:xfrm>
        </p:spPr>
        <p:txBody>
          <a:bodyPr>
            <a:normAutofit fontScale="90000"/>
          </a:bodyPr>
          <a:lstStyle/>
          <a:p>
            <a:r>
              <a:rPr lang="en-US"/>
              <a:t>Discounted Cash Flow Statement – Base Case</a:t>
            </a:r>
          </a:p>
        </p:txBody>
      </p:sp>
      <p:sp>
        <p:nvSpPr>
          <p:cNvPr id="7" name="TextBox 6">
            <a:extLst>
              <a:ext uri="{FF2B5EF4-FFF2-40B4-BE49-F238E27FC236}">
                <a16:creationId xmlns:a16="http://schemas.microsoft.com/office/drawing/2014/main" id="{D5772C1E-FD17-4C4D-AB03-20FAEC3AFA3D}"/>
              </a:ext>
            </a:extLst>
          </p:cNvPr>
          <p:cNvSpPr txBox="1"/>
          <p:nvPr/>
        </p:nvSpPr>
        <p:spPr>
          <a:xfrm>
            <a:off x="6819387" y="5438810"/>
            <a:ext cx="369332" cy="964734"/>
          </a:xfrm>
          <a:prstGeom prst="rect">
            <a:avLst/>
          </a:prstGeom>
          <a:noFill/>
        </p:spPr>
        <p:txBody>
          <a:bodyPr vert="vert270" wrap="square" rtlCol="0">
            <a:spAutoFit/>
          </a:bodyPr>
          <a:lstStyle/>
          <a:p>
            <a:r>
              <a:rPr lang="en-US" sz="1200"/>
              <a:t>Discount Rate</a:t>
            </a:r>
          </a:p>
        </p:txBody>
      </p:sp>
      <p:sp>
        <p:nvSpPr>
          <p:cNvPr id="8" name="TextBox 7">
            <a:extLst>
              <a:ext uri="{FF2B5EF4-FFF2-40B4-BE49-F238E27FC236}">
                <a16:creationId xmlns:a16="http://schemas.microsoft.com/office/drawing/2014/main" id="{1F6CD7F7-7AD3-4390-AF9F-D5654752F85B}"/>
              </a:ext>
            </a:extLst>
          </p:cNvPr>
          <p:cNvSpPr txBox="1"/>
          <p:nvPr/>
        </p:nvSpPr>
        <p:spPr>
          <a:xfrm>
            <a:off x="2188025" y="5438810"/>
            <a:ext cx="369332" cy="964734"/>
          </a:xfrm>
          <a:prstGeom prst="rect">
            <a:avLst/>
          </a:prstGeom>
          <a:noFill/>
        </p:spPr>
        <p:txBody>
          <a:bodyPr vert="vert270" wrap="square" rtlCol="0">
            <a:spAutoFit/>
          </a:bodyPr>
          <a:lstStyle/>
          <a:p>
            <a:r>
              <a:rPr lang="en-US" sz="1200" dirty="0"/>
              <a:t>Discount Rate</a:t>
            </a:r>
          </a:p>
        </p:txBody>
      </p:sp>
      <p:pic>
        <p:nvPicPr>
          <p:cNvPr id="3" name="Picture 2"/>
          <p:cNvPicPr>
            <a:picLocks noChangeAspect="1"/>
          </p:cNvPicPr>
          <p:nvPr/>
        </p:nvPicPr>
        <p:blipFill rotWithShape="1">
          <a:blip r:embed="rId2"/>
          <a:srcRect l="1828" r="7013" b="3605"/>
          <a:stretch/>
        </p:blipFill>
        <p:spPr>
          <a:xfrm>
            <a:off x="2221871" y="1229685"/>
            <a:ext cx="7675685" cy="3507398"/>
          </a:xfrm>
          <a:prstGeom prst="rect">
            <a:avLst/>
          </a:prstGeom>
        </p:spPr>
      </p:pic>
      <p:pic>
        <p:nvPicPr>
          <p:cNvPr id="10" name="Picture 9"/>
          <p:cNvPicPr>
            <a:picLocks noChangeAspect="1"/>
          </p:cNvPicPr>
          <p:nvPr/>
        </p:nvPicPr>
        <p:blipFill>
          <a:blip r:embed="rId3"/>
          <a:stretch>
            <a:fillRect/>
          </a:stretch>
        </p:blipFill>
        <p:spPr>
          <a:xfrm>
            <a:off x="2188025" y="4860494"/>
            <a:ext cx="3295650" cy="1543050"/>
          </a:xfrm>
          <a:prstGeom prst="rect">
            <a:avLst/>
          </a:prstGeom>
        </p:spPr>
      </p:pic>
      <p:pic>
        <p:nvPicPr>
          <p:cNvPr id="11" name="Picture 10"/>
          <p:cNvPicPr>
            <a:picLocks noChangeAspect="1"/>
          </p:cNvPicPr>
          <p:nvPr/>
        </p:nvPicPr>
        <p:blipFill>
          <a:blip r:embed="rId4"/>
          <a:stretch>
            <a:fillRect/>
          </a:stretch>
        </p:blipFill>
        <p:spPr>
          <a:xfrm>
            <a:off x="6819387" y="4860494"/>
            <a:ext cx="3295650" cy="1543050"/>
          </a:xfrm>
          <a:prstGeom prst="rect">
            <a:avLst/>
          </a:prstGeom>
        </p:spPr>
      </p:pic>
    </p:spTree>
    <p:extLst>
      <p:ext uri="{BB962C8B-B14F-4D97-AF65-F5344CB8AC3E}">
        <p14:creationId xmlns:p14="http://schemas.microsoft.com/office/powerpoint/2010/main" val="252553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D613-1847-40FE-AF4F-516362AA4DB9}"/>
              </a:ext>
            </a:extLst>
          </p:cNvPr>
          <p:cNvSpPr>
            <a:spLocks noGrp="1"/>
          </p:cNvSpPr>
          <p:nvPr>
            <p:ph type="title"/>
          </p:nvPr>
        </p:nvSpPr>
        <p:spPr>
          <a:xfrm>
            <a:off x="801914" y="208580"/>
            <a:ext cx="10515600" cy="608537"/>
          </a:xfrm>
        </p:spPr>
        <p:txBody>
          <a:bodyPr>
            <a:normAutofit fontScale="90000"/>
          </a:bodyPr>
          <a:lstStyle/>
          <a:p>
            <a:r>
              <a:rPr lang="en-US"/>
              <a:t>Football Field – Base Case</a:t>
            </a:r>
          </a:p>
        </p:txBody>
      </p:sp>
      <p:sp>
        <p:nvSpPr>
          <p:cNvPr id="7" name="TextBox 6"/>
          <p:cNvSpPr txBox="1"/>
          <p:nvPr/>
        </p:nvSpPr>
        <p:spPr>
          <a:xfrm>
            <a:off x="8083969" y="4777288"/>
            <a:ext cx="3937140" cy="1323439"/>
          </a:xfrm>
          <a:prstGeom prst="rect">
            <a:avLst/>
          </a:prstGeom>
          <a:noFill/>
        </p:spPr>
        <p:txBody>
          <a:bodyPr wrap="square" rtlCol="0">
            <a:spAutoFit/>
          </a:bodyPr>
          <a:lstStyle/>
          <a:p>
            <a:r>
              <a:rPr lang="en-US" sz="1600" i="1" dirty="0"/>
              <a:t>Our “Base Case” is mostly in line with wall streets consensus assumptions. However, we are more bullish on reliance than wall street, and therefore allocate more weight to our “Bull Case”</a:t>
            </a:r>
          </a:p>
        </p:txBody>
      </p:sp>
      <p:sp>
        <p:nvSpPr>
          <p:cNvPr id="8" name="TextBox 7"/>
          <p:cNvSpPr txBox="1"/>
          <p:nvPr/>
        </p:nvSpPr>
        <p:spPr>
          <a:xfrm>
            <a:off x="8083969" y="1210677"/>
            <a:ext cx="3937140" cy="1323439"/>
          </a:xfrm>
          <a:prstGeom prst="rect">
            <a:avLst/>
          </a:prstGeom>
          <a:noFill/>
        </p:spPr>
        <p:txBody>
          <a:bodyPr wrap="square" rtlCol="0">
            <a:spAutoFit/>
          </a:bodyPr>
          <a:lstStyle/>
          <a:p>
            <a:r>
              <a:rPr lang="en-US" sz="1600" i="1" dirty="0"/>
              <a:t>We weight our Perpetuity DCF higher than our Terminal EBITDA DCF due to the cyclical nature of the steel industry and the likelihood the industry will continue to grow in-line with population &amp; inflation</a:t>
            </a:r>
          </a:p>
        </p:txBody>
      </p:sp>
      <p:sp>
        <p:nvSpPr>
          <p:cNvPr id="9" name="TextBox 8"/>
          <p:cNvSpPr txBox="1"/>
          <p:nvPr/>
        </p:nvSpPr>
        <p:spPr>
          <a:xfrm>
            <a:off x="8083969" y="3117093"/>
            <a:ext cx="3937140" cy="1077218"/>
          </a:xfrm>
          <a:prstGeom prst="rect">
            <a:avLst/>
          </a:prstGeom>
          <a:noFill/>
        </p:spPr>
        <p:txBody>
          <a:bodyPr wrap="square" rtlCol="0">
            <a:spAutoFit/>
          </a:bodyPr>
          <a:lstStyle/>
          <a:p>
            <a:r>
              <a:rPr lang="en-US" sz="1600" i="1" dirty="0"/>
              <a:t>We believe Price to Book is the most important multiple to consider when valuating RS as it is a large manufacturer with a great deal of tangible assets</a:t>
            </a:r>
          </a:p>
        </p:txBody>
      </p:sp>
      <p:pic>
        <p:nvPicPr>
          <p:cNvPr id="10" name="Picture 9"/>
          <p:cNvPicPr>
            <a:picLocks noChangeAspect="1"/>
          </p:cNvPicPr>
          <p:nvPr/>
        </p:nvPicPr>
        <p:blipFill rotWithShape="1">
          <a:blip r:embed="rId2"/>
          <a:srcRect l="6176" t="2209" r="5526" b="6377"/>
          <a:stretch/>
        </p:blipFill>
        <p:spPr>
          <a:xfrm>
            <a:off x="801914" y="1210677"/>
            <a:ext cx="7060223" cy="5046539"/>
          </a:xfrm>
          <a:prstGeom prst="rect">
            <a:avLst/>
          </a:prstGeom>
        </p:spPr>
      </p:pic>
    </p:spTree>
    <p:extLst>
      <p:ext uri="{BB962C8B-B14F-4D97-AF65-F5344CB8AC3E}">
        <p14:creationId xmlns:p14="http://schemas.microsoft.com/office/powerpoint/2010/main" val="390727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AA1F-9EB1-4C19-97A9-4C1B36F15D7F}"/>
              </a:ext>
            </a:extLst>
          </p:cNvPr>
          <p:cNvSpPr>
            <a:spLocks noGrp="1"/>
          </p:cNvSpPr>
          <p:nvPr>
            <p:ph type="title"/>
          </p:nvPr>
        </p:nvSpPr>
        <p:spPr>
          <a:xfrm>
            <a:off x="801914" y="208580"/>
            <a:ext cx="10515600" cy="608537"/>
          </a:xfrm>
        </p:spPr>
        <p:txBody>
          <a:bodyPr>
            <a:normAutofit fontScale="90000"/>
          </a:bodyPr>
          <a:lstStyle/>
          <a:p>
            <a:r>
              <a:rPr lang="en-US"/>
              <a:t>Table of Contents</a:t>
            </a:r>
          </a:p>
        </p:txBody>
      </p:sp>
      <p:sp>
        <p:nvSpPr>
          <p:cNvPr id="3" name="Content Placeholder 2">
            <a:extLst>
              <a:ext uri="{FF2B5EF4-FFF2-40B4-BE49-F238E27FC236}">
                <a16:creationId xmlns:a16="http://schemas.microsoft.com/office/drawing/2014/main" id="{03201BA0-936C-4D31-A5C3-58ED258835EA}"/>
              </a:ext>
            </a:extLst>
          </p:cNvPr>
          <p:cNvSpPr>
            <a:spLocks noGrp="1"/>
          </p:cNvSpPr>
          <p:nvPr>
            <p:ph idx="1"/>
          </p:nvPr>
        </p:nvSpPr>
        <p:spPr/>
        <p:txBody>
          <a:bodyPr vert="horz" lIns="91440" tIns="45720" rIns="91440" bIns="45720" rtlCol="0" anchor="t">
            <a:normAutofit/>
          </a:bodyPr>
          <a:lstStyle/>
          <a:p>
            <a:pPr marL="0" indent="0">
              <a:buNone/>
              <a:tabLst>
                <a:tab pos="2286000" algn="l"/>
              </a:tabLst>
            </a:pPr>
            <a:r>
              <a:rPr lang="en-US" dirty="0"/>
              <a:t>Section I.	Company</a:t>
            </a:r>
            <a:r>
              <a:rPr lang="en-US" dirty="0">
                <a:solidFill>
                  <a:srgbClr val="613E35"/>
                </a:solidFill>
              </a:rPr>
              <a:t> Overview</a:t>
            </a:r>
            <a:endParaRPr lang="en-US" dirty="0">
              <a:cs typeface="Calibri" panose="020F0502020204030204"/>
            </a:endParaRPr>
          </a:p>
          <a:p>
            <a:pPr marL="0" indent="0">
              <a:buNone/>
              <a:tabLst>
                <a:tab pos="2286000" algn="l"/>
              </a:tabLst>
            </a:pPr>
            <a:r>
              <a:rPr lang="en-US" dirty="0"/>
              <a:t>Section II.	Industry</a:t>
            </a:r>
            <a:r>
              <a:rPr lang="en-US" dirty="0">
                <a:solidFill>
                  <a:srgbClr val="613E35"/>
                </a:solidFill>
              </a:rPr>
              <a:t> </a:t>
            </a:r>
            <a:r>
              <a:rPr lang="en-US" dirty="0"/>
              <a:t>Overview</a:t>
            </a:r>
            <a:endParaRPr lang="en-US" dirty="0">
              <a:cs typeface="Calibri"/>
            </a:endParaRPr>
          </a:p>
          <a:p>
            <a:pPr marL="0" indent="0">
              <a:buNone/>
              <a:tabLst>
                <a:tab pos="2286000" algn="l"/>
              </a:tabLst>
            </a:pPr>
            <a:r>
              <a:rPr lang="en-US" dirty="0"/>
              <a:t>Section III.	Risks &amp; Catalysts</a:t>
            </a:r>
            <a:endParaRPr lang="en-US" dirty="0">
              <a:solidFill>
                <a:srgbClr val="613E35"/>
              </a:solidFill>
              <a:cs typeface="Calibri" panose="020F0502020204030204"/>
            </a:endParaRPr>
          </a:p>
          <a:p>
            <a:pPr marL="0" indent="0">
              <a:buNone/>
              <a:tabLst>
                <a:tab pos="2286000" algn="l"/>
              </a:tabLst>
            </a:pPr>
            <a:r>
              <a:rPr lang="en-US" dirty="0"/>
              <a:t>Section IV.	Valuation</a:t>
            </a:r>
            <a:endParaRPr lang="en-US" dirty="0">
              <a:solidFill>
                <a:srgbClr val="A6A6A6"/>
              </a:solidFill>
            </a:endParaRPr>
          </a:p>
          <a:p>
            <a:pPr marL="0" indent="0">
              <a:buNone/>
              <a:tabLst>
                <a:tab pos="2286000" algn="l"/>
              </a:tabLst>
            </a:pPr>
            <a:r>
              <a:rPr lang="en-US" dirty="0"/>
              <a:t>Section V.	Investment Thesis / Recommendation</a:t>
            </a:r>
          </a:p>
          <a:p>
            <a:pPr marL="0" indent="0">
              <a:buNone/>
              <a:tabLst>
                <a:tab pos="2286000" algn="l"/>
              </a:tabLst>
            </a:pPr>
            <a:r>
              <a:rPr lang="en-US" dirty="0"/>
              <a:t>	</a:t>
            </a:r>
            <a:r>
              <a:rPr lang="en-US" dirty="0">
                <a:solidFill>
                  <a:schemeClr val="bg1">
                    <a:lumMod val="65000"/>
                  </a:schemeClr>
                </a:solidFill>
              </a:rPr>
              <a:t>		</a:t>
            </a:r>
            <a:endParaRPr lang="en-US" dirty="0">
              <a:solidFill>
                <a:schemeClr val="bg1">
                  <a:lumMod val="65000"/>
                </a:schemeClr>
              </a:solidFill>
              <a:cs typeface="Calibri" panose="020F0502020204030204"/>
            </a:endParaRPr>
          </a:p>
        </p:txBody>
      </p:sp>
    </p:spTree>
    <p:extLst>
      <p:ext uri="{BB962C8B-B14F-4D97-AF65-F5344CB8AC3E}">
        <p14:creationId xmlns:p14="http://schemas.microsoft.com/office/powerpoint/2010/main" val="225566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D013-4007-4C29-8A2C-63DD0FDA94C1}"/>
              </a:ext>
            </a:extLst>
          </p:cNvPr>
          <p:cNvSpPr>
            <a:spLocks noGrp="1"/>
          </p:cNvSpPr>
          <p:nvPr>
            <p:ph type="ctrTitle"/>
          </p:nvPr>
        </p:nvSpPr>
        <p:spPr/>
        <p:txBody>
          <a:bodyPr>
            <a:normAutofit/>
          </a:bodyPr>
          <a:lstStyle/>
          <a:p>
            <a:r>
              <a:rPr lang="en-US" sz="4000"/>
              <a:t>Section VI. Investment Thesis</a:t>
            </a:r>
          </a:p>
        </p:txBody>
      </p:sp>
      <p:sp>
        <p:nvSpPr>
          <p:cNvPr id="3" name="Rectangle 2">
            <a:extLst>
              <a:ext uri="{FF2B5EF4-FFF2-40B4-BE49-F238E27FC236}">
                <a16:creationId xmlns:a16="http://schemas.microsoft.com/office/drawing/2014/main" id="{2444DD16-24D6-4996-9C7D-6968FBD31C4A}"/>
              </a:ext>
            </a:extLst>
          </p:cNvPr>
          <p:cNvSpPr/>
          <p:nvPr/>
        </p:nvSpPr>
        <p:spPr>
          <a:xfrm>
            <a:off x="552009" y="4160559"/>
            <a:ext cx="11549451" cy="378941"/>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rPr>
              <a:t>Analyst(s): Drake </a:t>
            </a:r>
            <a:r>
              <a:rPr lang="en-US" sz="1400" b="1" dirty="0" err="1">
                <a:solidFill>
                  <a:schemeClr val="bg1"/>
                </a:solidFill>
              </a:rPr>
              <a:t>Dettore</a:t>
            </a:r>
            <a:r>
              <a:rPr lang="en-US" sz="1400" b="1" dirty="0">
                <a:solidFill>
                  <a:schemeClr val="bg1"/>
                </a:solidFill>
              </a:rPr>
              <a:t> &amp; Matt Leamon</a:t>
            </a:r>
          </a:p>
        </p:txBody>
      </p:sp>
      <p:sp>
        <p:nvSpPr>
          <p:cNvPr id="4" name="Rectangle 3">
            <a:extLst>
              <a:ext uri="{FF2B5EF4-FFF2-40B4-BE49-F238E27FC236}">
                <a16:creationId xmlns:a16="http://schemas.microsoft.com/office/drawing/2014/main" id="{62B94152-9EE3-44D4-8C92-336F714F76AE}"/>
              </a:ext>
            </a:extLst>
          </p:cNvPr>
          <p:cNvSpPr/>
          <p:nvPr/>
        </p:nvSpPr>
        <p:spPr>
          <a:xfrm>
            <a:off x="552012" y="4539500"/>
            <a:ext cx="11549449" cy="90616"/>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7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B2C1-E8AF-4BE7-BF6E-A384775AA183}"/>
              </a:ext>
            </a:extLst>
          </p:cNvPr>
          <p:cNvSpPr>
            <a:spLocks noGrp="1"/>
          </p:cNvSpPr>
          <p:nvPr>
            <p:ph type="title"/>
          </p:nvPr>
        </p:nvSpPr>
        <p:spPr/>
        <p:txBody>
          <a:bodyPr>
            <a:normAutofit fontScale="90000"/>
          </a:bodyPr>
          <a:lstStyle/>
          <a:p>
            <a:r>
              <a:rPr lang="en-US" dirty="0"/>
              <a:t>RS Investment Thesis</a:t>
            </a:r>
          </a:p>
        </p:txBody>
      </p:sp>
      <p:sp>
        <p:nvSpPr>
          <p:cNvPr id="4" name="Rectangle 3">
            <a:extLst>
              <a:ext uri="{FF2B5EF4-FFF2-40B4-BE49-F238E27FC236}">
                <a16:creationId xmlns:a16="http://schemas.microsoft.com/office/drawing/2014/main" id="{044F4B68-0F4E-419E-B355-FEA5E75D3D7F}"/>
              </a:ext>
            </a:extLst>
          </p:cNvPr>
          <p:cNvSpPr/>
          <p:nvPr/>
        </p:nvSpPr>
        <p:spPr>
          <a:xfrm>
            <a:off x="1151255" y="1208854"/>
            <a:ext cx="430645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Company Overview / Story - </a:t>
            </a:r>
            <a:r>
              <a:rPr lang="en-US" b="1" i="1" dirty="0">
                <a:solidFill>
                  <a:schemeClr val="bg1"/>
                </a:solidFill>
                <a:cs typeface="Calibri"/>
              </a:rPr>
              <a:t>Mature</a:t>
            </a:r>
            <a:endParaRPr lang="en-US" b="1" dirty="0"/>
          </a:p>
        </p:txBody>
      </p:sp>
      <p:sp>
        <p:nvSpPr>
          <p:cNvPr id="5" name="Rectangle 4">
            <a:extLst>
              <a:ext uri="{FF2B5EF4-FFF2-40B4-BE49-F238E27FC236}">
                <a16:creationId xmlns:a16="http://schemas.microsoft.com/office/drawing/2014/main" id="{1EC3E999-8B45-4B78-8973-C3B7D9F17A3C}"/>
              </a:ext>
            </a:extLst>
          </p:cNvPr>
          <p:cNvSpPr/>
          <p:nvPr/>
        </p:nvSpPr>
        <p:spPr>
          <a:xfrm>
            <a:off x="6924252" y="1208854"/>
            <a:ext cx="430645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Business Model / Growth Strategy</a:t>
            </a:r>
            <a:endParaRPr lang="en-US" b="1" dirty="0"/>
          </a:p>
        </p:txBody>
      </p:sp>
      <p:sp>
        <p:nvSpPr>
          <p:cNvPr id="7" name="Rectangle 6">
            <a:extLst>
              <a:ext uri="{FF2B5EF4-FFF2-40B4-BE49-F238E27FC236}">
                <a16:creationId xmlns:a16="http://schemas.microsoft.com/office/drawing/2014/main" id="{B253D40B-13C7-4AB5-8A2E-F8A8D4B276DF}"/>
              </a:ext>
            </a:extLst>
          </p:cNvPr>
          <p:cNvSpPr/>
          <p:nvPr/>
        </p:nvSpPr>
        <p:spPr>
          <a:xfrm>
            <a:off x="6924250" y="3087058"/>
            <a:ext cx="430645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Valuation</a:t>
            </a:r>
            <a:endParaRPr lang="en-US" b="1" dirty="0"/>
          </a:p>
        </p:txBody>
      </p:sp>
      <p:sp>
        <p:nvSpPr>
          <p:cNvPr id="8" name="Rectangle 7">
            <a:extLst>
              <a:ext uri="{FF2B5EF4-FFF2-40B4-BE49-F238E27FC236}">
                <a16:creationId xmlns:a16="http://schemas.microsoft.com/office/drawing/2014/main" id="{7B6C8EED-DCF3-4178-8389-0937F369A4EB}"/>
              </a:ext>
            </a:extLst>
          </p:cNvPr>
          <p:cNvSpPr/>
          <p:nvPr/>
        </p:nvSpPr>
        <p:spPr>
          <a:xfrm>
            <a:off x="1151254" y="3087059"/>
            <a:ext cx="430645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Risks &amp; Catalysts</a:t>
            </a:r>
            <a:endParaRPr lang="en-US" b="1" dirty="0"/>
          </a:p>
        </p:txBody>
      </p:sp>
      <p:sp>
        <p:nvSpPr>
          <p:cNvPr id="9" name="Rectangle 8">
            <a:extLst>
              <a:ext uri="{FF2B5EF4-FFF2-40B4-BE49-F238E27FC236}">
                <a16:creationId xmlns:a16="http://schemas.microsoft.com/office/drawing/2014/main" id="{D08BCB3D-10CC-4583-964A-F8A3D53A2922}"/>
              </a:ext>
            </a:extLst>
          </p:cNvPr>
          <p:cNvSpPr/>
          <p:nvPr/>
        </p:nvSpPr>
        <p:spPr>
          <a:xfrm>
            <a:off x="3942770" y="5122531"/>
            <a:ext cx="430645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Investment Thesis - </a:t>
            </a:r>
            <a:r>
              <a:rPr lang="en-US" b="1" i="1" dirty="0">
                <a:solidFill>
                  <a:schemeClr val="bg1"/>
                </a:solidFill>
                <a:cs typeface="Calibri"/>
              </a:rPr>
              <a:t>Buy</a:t>
            </a:r>
            <a:endParaRPr lang="en-US" b="1" i="1" dirty="0"/>
          </a:p>
        </p:txBody>
      </p:sp>
      <p:sp>
        <p:nvSpPr>
          <p:cNvPr id="3" name="TextBox 2"/>
          <p:cNvSpPr txBox="1"/>
          <p:nvPr/>
        </p:nvSpPr>
        <p:spPr>
          <a:xfrm>
            <a:off x="1151255" y="1650466"/>
            <a:ext cx="4306455"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Leading diversified metal solutions provider founded in 1939 headquartered in Los Angeles, CA with over 12,800 employees</a:t>
            </a:r>
          </a:p>
          <a:p>
            <a:pPr marL="171450" indent="-171450">
              <a:buFont typeface="Arial" panose="020B0604020202020204" pitchFamily="34" charset="0"/>
              <a:buChar char="•"/>
            </a:pPr>
            <a:r>
              <a:rPr lang="en-US" sz="1200" dirty="0"/>
              <a:t>Around 300 locations in 40 U.S. States and 13 international countries, providing a full line of over 100,000 metal products</a:t>
            </a:r>
          </a:p>
          <a:p>
            <a:pPr marL="171450" indent="-171450">
              <a:buFont typeface="Arial" panose="020B0604020202020204" pitchFamily="34" charset="0"/>
              <a:buChar char="•"/>
            </a:pPr>
            <a:r>
              <a:rPr lang="en-US" sz="1200" dirty="0"/>
              <a:t>Metal products include alloy, aluminum, brass, copper, carbon steel, stainless steel, titanium, etc.</a:t>
            </a:r>
          </a:p>
          <a:p>
            <a:pPr marL="171450" indent="-171450">
              <a:buFont typeface="Arial" panose="020B0604020202020204" pitchFamily="34" charset="0"/>
              <a:buChar char="•"/>
            </a:pPr>
            <a:r>
              <a:rPr lang="en-US" sz="1200" dirty="0"/>
              <a:t>Founded in 1939 / Public on NYSE in 1994</a:t>
            </a:r>
          </a:p>
        </p:txBody>
      </p:sp>
      <p:sp>
        <p:nvSpPr>
          <p:cNvPr id="10" name="TextBox 9"/>
          <p:cNvSpPr txBox="1"/>
          <p:nvPr/>
        </p:nvSpPr>
        <p:spPr>
          <a:xfrm>
            <a:off x="6924252" y="1650466"/>
            <a:ext cx="4306455"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Reliance provides metal products to customers, either through finished goods completely owned by Reliance, or by processing raw materials sent to Reliance by customers</a:t>
            </a:r>
          </a:p>
          <a:p>
            <a:pPr marL="171450" indent="-171450">
              <a:buFont typeface="Arial" panose="020B0604020202020204" pitchFamily="34" charset="0"/>
              <a:buChar char="•"/>
            </a:pPr>
            <a:r>
              <a:rPr lang="en-US" sz="1200" dirty="0"/>
              <a:t>Reliance Family consists of 75 brands and subsidiaries work in their specialized fields ( I.E. Diamond Co. perforates sheets)</a:t>
            </a:r>
          </a:p>
          <a:p>
            <a:pPr marL="171450" indent="-171450">
              <a:buFont typeface="Arial" panose="020B0604020202020204" pitchFamily="34" charset="0"/>
              <a:buChar char="•"/>
            </a:pPr>
            <a:r>
              <a:rPr lang="en-US" sz="1200" dirty="0"/>
              <a:t>Growth strategy focused on strategic acquisitions; 67 since IPO</a:t>
            </a:r>
          </a:p>
        </p:txBody>
      </p:sp>
      <p:sp>
        <p:nvSpPr>
          <p:cNvPr id="17" name="Star: 5 Points 16">
            <a:extLst>
              <a:ext uri="{FF2B5EF4-FFF2-40B4-BE49-F238E27FC236}">
                <a16:creationId xmlns:a16="http://schemas.microsoft.com/office/drawing/2014/main" id="{4991B2A0-3138-4B12-9C8C-3CCD0DEB01CE}"/>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51253" y="3527956"/>
            <a:ext cx="4306455"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Reliance is a cyclical industry highly dependent on the current economic conditions of the U.S. </a:t>
            </a:r>
          </a:p>
          <a:p>
            <a:pPr marL="171450" indent="-171450">
              <a:buFont typeface="Arial" panose="020B0604020202020204" pitchFamily="34" charset="0"/>
              <a:buChar char="•"/>
            </a:pPr>
            <a:r>
              <a:rPr lang="en-US" sz="1200" dirty="0"/>
              <a:t>The current administration can have a large impact on reliance regarding the Section 232 tariffs and the infrastructure plan</a:t>
            </a:r>
          </a:p>
          <a:p>
            <a:pPr marL="171450" indent="-171450">
              <a:buFont typeface="Arial" panose="020B0604020202020204" pitchFamily="34" charset="0"/>
              <a:buChar char="•"/>
            </a:pPr>
            <a:r>
              <a:rPr lang="en-US" sz="1200" dirty="0"/>
              <a:t>The enormous increase in steel prices as well as Reliance’s increase in gross margins has led to extremely positive earnings expectations for Q4 and full year 2021</a:t>
            </a:r>
          </a:p>
          <a:p>
            <a:pPr marL="171450" indent="-171450">
              <a:buFont typeface="Arial" panose="020B0604020202020204" pitchFamily="34" charset="0"/>
              <a:buChar char="•"/>
            </a:pPr>
            <a:r>
              <a:rPr lang="en-US" sz="1200" dirty="0"/>
              <a:t>This along with the coming ex-dividend date is an attractive investment</a:t>
            </a:r>
          </a:p>
        </p:txBody>
      </p:sp>
      <p:pic>
        <p:nvPicPr>
          <p:cNvPr id="20" name="Picture 19"/>
          <p:cNvPicPr>
            <a:picLocks noChangeAspect="1"/>
          </p:cNvPicPr>
          <p:nvPr/>
        </p:nvPicPr>
        <p:blipFill>
          <a:blip r:embed="rId2"/>
          <a:stretch>
            <a:fillRect/>
          </a:stretch>
        </p:blipFill>
        <p:spPr>
          <a:xfrm>
            <a:off x="7567070" y="83941"/>
            <a:ext cx="3020814" cy="741637"/>
          </a:xfrm>
          <a:prstGeom prst="rect">
            <a:avLst/>
          </a:prstGeom>
        </p:spPr>
      </p:pic>
      <p:sp>
        <p:nvSpPr>
          <p:cNvPr id="21" name="TextBox 20"/>
          <p:cNvSpPr txBox="1"/>
          <p:nvPr/>
        </p:nvSpPr>
        <p:spPr>
          <a:xfrm>
            <a:off x="6924250" y="3527956"/>
            <a:ext cx="4306455"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t>We preformed Dividend discount analysis, discounted cash flow analysis (two methods) and comparable company analysis with an emphasis on four multiples</a:t>
            </a:r>
          </a:p>
          <a:p>
            <a:pPr marL="171450" indent="-171450">
              <a:buFont typeface="Arial" panose="020B0604020202020204" pitchFamily="34" charset="0"/>
              <a:buChar char="•"/>
            </a:pPr>
            <a:r>
              <a:rPr lang="en-US" sz="1200" dirty="0"/>
              <a:t>Of these only two suggested Reliance may be overvalued, with the remaining five supporting further expansion in share price</a:t>
            </a:r>
          </a:p>
          <a:p>
            <a:pPr marL="171450" indent="-171450">
              <a:buFont typeface="Arial" panose="020B0604020202020204" pitchFamily="34" charset="0"/>
              <a:buChar char="•"/>
            </a:pPr>
            <a:r>
              <a:rPr lang="en-US" sz="1200" dirty="0"/>
              <a:t>We weighted our DCF to Perpetuity and our Price to Book valuations the highest as they seemed most applicable to Reliance and their industry</a:t>
            </a:r>
          </a:p>
        </p:txBody>
      </p:sp>
      <p:sp>
        <p:nvSpPr>
          <p:cNvPr id="22" name="TextBox 21"/>
          <p:cNvSpPr txBox="1"/>
          <p:nvPr/>
        </p:nvSpPr>
        <p:spPr>
          <a:xfrm>
            <a:off x="3942770" y="5564144"/>
            <a:ext cx="4306455"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Although the steel industry has been seeing unexpectedly high prices, we believe Reliance is currently undervalued and has room to grow in their industry, specifically internationally</a:t>
            </a:r>
          </a:p>
          <a:p>
            <a:pPr marL="171450" indent="-171450">
              <a:buFont typeface="Arial" panose="020B0604020202020204" pitchFamily="34" charset="0"/>
              <a:buChar char="•"/>
            </a:pPr>
            <a:r>
              <a:rPr lang="en-US" sz="1200" dirty="0"/>
              <a:t> We are suggesting a limit order price of $155 for a price target of $190. We expect a investment horizon of 3 – 5 months, but will remain reevaluating the situation consistently  </a:t>
            </a:r>
          </a:p>
        </p:txBody>
      </p:sp>
    </p:spTree>
    <p:extLst>
      <p:ext uri="{BB962C8B-B14F-4D97-AF65-F5344CB8AC3E}">
        <p14:creationId xmlns:p14="http://schemas.microsoft.com/office/powerpoint/2010/main" val="403577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2B3A-D194-48C0-8FF8-C3B51718D963}"/>
              </a:ext>
            </a:extLst>
          </p:cNvPr>
          <p:cNvSpPr>
            <a:spLocks noGrp="1"/>
          </p:cNvSpPr>
          <p:nvPr>
            <p:ph type="title"/>
          </p:nvPr>
        </p:nvSpPr>
        <p:spPr>
          <a:xfrm>
            <a:off x="801914" y="208579"/>
            <a:ext cx="10515600" cy="608537"/>
          </a:xfrm>
        </p:spPr>
        <p:txBody>
          <a:bodyPr>
            <a:normAutofit fontScale="90000"/>
          </a:bodyPr>
          <a:lstStyle/>
          <a:p>
            <a:r>
              <a:rPr lang="en-US" dirty="0">
                <a:cs typeface="Calibri"/>
              </a:rPr>
              <a:t>Security Summary</a:t>
            </a:r>
            <a:endParaRPr lang="en-US" dirty="0"/>
          </a:p>
        </p:txBody>
      </p:sp>
      <p:sp>
        <p:nvSpPr>
          <p:cNvPr id="4" name="Rectangle 3">
            <a:extLst>
              <a:ext uri="{FF2B5EF4-FFF2-40B4-BE49-F238E27FC236}">
                <a16:creationId xmlns:a16="http://schemas.microsoft.com/office/drawing/2014/main" id="{999F5433-473C-48D6-A466-984F5C796341}"/>
              </a:ext>
            </a:extLst>
          </p:cNvPr>
          <p:cNvSpPr/>
          <p:nvPr/>
        </p:nvSpPr>
        <p:spPr>
          <a:xfrm>
            <a:off x="893617" y="1175094"/>
            <a:ext cx="5202381"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Calibri"/>
              </a:rPr>
              <a:t>VanEck Vectors Steel ETF (SLX)</a:t>
            </a:r>
            <a:endParaRPr lang="en-US" b="1" dirty="0"/>
          </a:p>
        </p:txBody>
      </p:sp>
      <p:sp>
        <p:nvSpPr>
          <p:cNvPr id="5" name="Rectangle 4">
            <a:extLst>
              <a:ext uri="{FF2B5EF4-FFF2-40B4-BE49-F238E27FC236}">
                <a16:creationId xmlns:a16="http://schemas.microsoft.com/office/drawing/2014/main" id="{77EB5DCD-FFC1-4BDB-BA91-3FC254DC550E}"/>
              </a:ext>
            </a:extLst>
          </p:cNvPr>
          <p:cNvSpPr/>
          <p:nvPr/>
        </p:nvSpPr>
        <p:spPr>
          <a:xfrm>
            <a:off x="6812972" y="1173049"/>
            <a:ext cx="490104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Financial Summary</a:t>
            </a:r>
            <a:endParaRPr lang="en-US" b="1" dirty="0"/>
          </a:p>
        </p:txBody>
      </p:sp>
      <p:sp>
        <p:nvSpPr>
          <p:cNvPr id="12" name="TextBox 11">
            <a:extLst>
              <a:ext uri="{FF2B5EF4-FFF2-40B4-BE49-F238E27FC236}">
                <a16:creationId xmlns:a16="http://schemas.microsoft.com/office/drawing/2014/main" id="{0A7EF63D-B1C2-4B6E-8C6C-7F360F6E5B36}"/>
              </a:ext>
            </a:extLst>
          </p:cNvPr>
          <p:cNvSpPr txBox="1"/>
          <p:nvPr/>
        </p:nvSpPr>
        <p:spPr>
          <a:xfrm>
            <a:off x="893617" y="1610442"/>
            <a:ext cx="5202381"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Vectors Steel ETF (SLX ) seeks to replicate as closely as possible, before fees and expenses, the price and yield performance of the NYSE Arca Steel Index (STEEL), which is intended to track the overall performance of companies involved in the steel sector.</a:t>
            </a:r>
          </a:p>
          <a:p>
            <a:pPr marL="285750" indent="-285750">
              <a:buFont typeface="Arial" panose="020B0604020202020204" pitchFamily="34" charset="0"/>
              <a:buChar char="•"/>
            </a:pPr>
            <a:endParaRPr lang="en-US" sz="1400" dirty="0"/>
          </a:p>
        </p:txBody>
      </p:sp>
      <p:sp>
        <p:nvSpPr>
          <p:cNvPr id="17" name="Star: 5 Points 16">
            <a:extLst>
              <a:ext uri="{FF2B5EF4-FFF2-40B4-BE49-F238E27FC236}">
                <a16:creationId xmlns:a16="http://schemas.microsoft.com/office/drawing/2014/main" id="{4991B2A0-3138-4B12-9C8C-3CCD0DEB01CE}"/>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19025" y="6670250"/>
            <a:ext cx="3232105" cy="215444"/>
          </a:xfrm>
          <a:prstGeom prst="rect">
            <a:avLst/>
          </a:prstGeom>
          <a:noFill/>
        </p:spPr>
        <p:txBody>
          <a:bodyPr wrap="square" rtlCol="0">
            <a:spAutoFit/>
          </a:bodyPr>
          <a:lstStyle/>
          <a:p>
            <a:r>
              <a:rPr lang="en-US" sz="800" dirty="0">
                <a:solidFill>
                  <a:schemeClr val="bg1">
                    <a:lumMod val="65000"/>
                  </a:schemeClr>
                </a:solidFill>
              </a:rPr>
              <a:t>Sources: VanEck, Yahoo Finance</a:t>
            </a:r>
            <a:endParaRPr lang="en-US" sz="900" dirty="0">
              <a:solidFill>
                <a:schemeClr val="bg1">
                  <a:lumMod val="65000"/>
                </a:schemeClr>
              </a:solidFill>
            </a:endParaRPr>
          </a:p>
        </p:txBody>
      </p:sp>
      <p:pic>
        <p:nvPicPr>
          <p:cNvPr id="10" name="Picture 9">
            <a:extLst>
              <a:ext uri="{FF2B5EF4-FFF2-40B4-BE49-F238E27FC236}">
                <a16:creationId xmlns:a16="http://schemas.microsoft.com/office/drawing/2014/main" id="{F22042FA-7188-4A5C-9659-B96D259AC621}"/>
              </a:ext>
            </a:extLst>
          </p:cNvPr>
          <p:cNvPicPr>
            <a:picLocks noChangeAspect="1"/>
          </p:cNvPicPr>
          <p:nvPr/>
        </p:nvPicPr>
        <p:blipFill rotWithShape="1">
          <a:blip r:embed="rId3"/>
          <a:srcRect l="2716" t="1" r="2912" b="3212"/>
          <a:stretch/>
        </p:blipFill>
        <p:spPr>
          <a:xfrm>
            <a:off x="6789996" y="1617402"/>
            <a:ext cx="4992079" cy="4356016"/>
          </a:xfrm>
          <a:prstGeom prst="rect">
            <a:avLst/>
          </a:prstGeom>
        </p:spPr>
      </p:pic>
      <p:pic>
        <p:nvPicPr>
          <p:cNvPr id="11" name="Picture 10">
            <a:extLst>
              <a:ext uri="{FF2B5EF4-FFF2-40B4-BE49-F238E27FC236}">
                <a16:creationId xmlns:a16="http://schemas.microsoft.com/office/drawing/2014/main" id="{72AAD9E2-7A45-4B27-8477-71960691F822}"/>
              </a:ext>
            </a:extLst>
          </p:cNvPr>
          <p:cNvPicPr>
            <a:picLocks noChangeAspect="1"/>
          </p:cNvPicPr>
          <p:nvPr/>
        </p:nvPicPr>
        <p:blipFill rotWithShape="1">
          <a:blip r:embed="rId4"/>
          <a:srcRect l="3679" t="1225" r="3486" b="4129"/>
          <a:stretch/>
        </p:blipFill>
        <p:spPr>
          <a:xfrm>
            <a:off x="1474893" y="2541784"/>
            <a:ext cx="4058629" cy="3836155"/>
          </a:xfrm>
          <a:prstGeom prst="rect">
            <a:avLst/>
          </a:prstGeom>
        </p:spPr>
      </p:pic>
      <p:pic>
        <p:nvPicPr>
          <p:cNvPr id="13" name="Picture 6" descr="VanEck Vectors Steel ETF (SLX) Dividends">
            <a:extLst>
              <a:ext uri="{FF2B5EF4-FFF2-40B4-BE49-F238E27FC236}">
                <a16:creationId xmlns:a16="http://schemas.microsoft.com/office/drawing/2014/main" id="{A698BDD6-4E11-487E-BD4A-950577DA64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4650" y="18617"/>
            <a:ext cx="1657350" cy="86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0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E726-7BF5-48AD-B39F-A7B5B6A0767A}"/>
              </a:ext>
            </a:extLst>
          </p:cNvPr>
          <p:cNvSpPr>
            <a:spLocks noGrp="1"/>
          </p:cNvSpPr>
          <p:nvPr>
            <p:ph type="title"/>
          </p:nvPr>
        </p:nvSpPr>
        <p:spPr>
          <a:xfrm>
            <a:off x="801914" y="208580"/>
            <a:ext cx="10515600" cy="608537"/>
          </a:xfrm>
        </p:spPr>
        <p:txBody>
          <a:bodyPr>
            <a:normAutofit fontScale="90000"/>
          </a:bodyPr>
          <a:lstStyle/>
          <a:p>
            <a:r>
              <a:rPr lang="en-US" dirty="0">
                <a:cs typeface="Calibri"/>
              </a:rPr>
              <a:t>Recommendation</a:t>
            </a:r>
            <a:endParaRPr lang="en-US" dirty="0"/>
          </a:p>
        </p:txBody>
      </p:sp>
      <p:sp>
        <p:nvSpPr>
          <p:cNvPr id="5" name="Rectangle 4">
            <a:extLst>
              <a:ext uri="{FF2B5EF4-FFF2-40B4-BE49-F238E27FC236}">
                <a16:creationId xmlns:a16="http://schemas.microsoft.com/office/drawing/2014/main" id="{6AEA7B4C-217E-4D4D-8476-6DA875DCC052}"/>
              </a:ext>
            </a:extLst>
          </p:cNvPr>
          <p:cNvSpPr/>
          <p:nvPr/>
        </p:nvSpPr>
        <p:spPr>
          <a:xfrm>
            <a:off x="801914" y="1428580"/>
            <a:ext cx="4842748"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Recommendation</a:t>
            </a:r>
            <a:endParaRPr lang="en-US" b="1" dirty="0"/>
          </a:p>
        </p:txBody>
      </p:sp>
      <p:sp>
        <p:nvSpPr>
          <p:cNvPr id="3" name="TextBox 2">
            <a:extLst>
              <a:ext uri="{FF2B5EF4-FFF2-40B4-BE49-F238E27FC236}">
                <a16:creationId xmlns:a16="http://schemas.microsoft.com/office/drawing/2014/main" id="{257B11FD-BCC5-4A4D-86EF-F9AF1EB172CB}"/>
              </a:ext>
            </a:extLst>
          </p:cNvPr>
          <p:cNvSpPr txBox="1"/>
          <p:nvPr/>
        </p:nvSpPr>
        <p:spPr>
          <a:xfrm>
            <a:off x="801914" y="1870193"/>
            <a:ext cx="4842748" cy="2862322"/>
          </a:xfrm>
          <a:prstGeom prst="rect">
            <a:avLst/>
          </a:prstGeom>
          <a:noFill/>
        </p:spPr>
        <p:txBody>
          <a:bodyPr wrap="square" rtlCol="0">
            <a:spAutoFit/>
          </a:bodyPr>
          <a:lstStyle/>
          <a:p>
            <a:r>
              <a:rPr lang="en-US" sz="2000" i="1" dirty="0"/>
              <a:t>“We want to initiate a </a:t>
            </a:r>
            <a:r>
              <a:rPr lang="en-US" sz="2000" i="1" u="sng" dirty="0"/>
              <a:t>3.1%</a:t>
            </a:r>
            <a:r>
              <a:rPr lang="en-US" sz="2000" i="1" dirty="0"/>
              <a:t> position in Reliance Steel at a price target of $190.00, representing a 22.6% potential upside from the current market price.”</a:t>
            </a:r>
          </a:p>
          <a:p>
            <a:endParaRPr lang="en-US" sz="2000" i="1" dirty="0"/>
          </a:p>
          <a:p>
            <a:r>
              <a:rPr lang="en-US" sz="2000" i="1" dirty="0"/>
              <a:t>“We want to reduce our 6.0% stake in SLX by </a:t>
            </a:r>
            <a:r>
              <a:rPr lang="en-US" sz="2000" i="1" u="sng" dirty="0"/>
              <a:t>(4.0%)</a:t>
            </a:r>
            <a:r>
              <a:rPr lang="en-US" sz="2000" i="1" dirty="0"/>
              <a:t> at a price of $61.22 representing a 175% share price increase from our purchase price of $23.30.”</a:t>
            </a:r>
            <a:endParaRPr lang="en-US" sz="2000" dirty="0"/>
          </a:p>
        </p:txBody>
      </p:sp>
      <p:sp>
        <p:nvSpPr>
          <p:cNvPr id="15" name="Rectangle 14">
            <a:extLst>
              <a:ext uri="{FF2B5EF4-FFF2-40B4-BE49-F238E27FC236}">
                <a16:creationId xmlns:a16="http://schemas.microsoft.com/office/drawing/2014/main" id="{55F8D4ED-B471-436F-8EEF-99F567CBA821}"/>
              </a:ext>
            </a:extLst>
          </p:cNvPr>
          <p:cNvSpPr/>
          <p:nvPr/>
        </p:nvSpPr>
        <p:spPr>
          <a:xfrm>
            <a:off x="6239094" y="1428580"/>
            <a:ext cx="5513635"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Change in Basic Materials</a:t>
            </a:r>
            <a:endParaRPr lang="en-US" b="1" dirty="0"/>
          </a:p>
        </p:txBody>
      </p:sp>
      <p:sp>
        <p:nvSpPr>
          <p:cNvPr id="9" name="Star: 5 Points 8">
            <a:extLst>
              <a:ext uri="{FF2B5EF4-FFF2-40B4-BE49-F238E27FC236}">
                <a16:creationId xmlns:a16="http://schemas.microsoft.com/office/drawing/2014/main" id="{DB8088AB-B50F-4793-B6E8-69AB9FDA4D3B}"/>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19026" y="6670250"/>
            <a:ext cx="2127738" cy="215444"/>
          </a:xfrm>
          <a:prstGeom prst="rect">
            <a:avLst/>
          </a:prstGeom>
          <a:noFill/>
        </p:spPr>
        <p:txBody>
          <a:bodyPr wrap="square" rtlCol="0">
            <a:spAutoFit/>
          </a:bodyPr>
          <a:lstStyle/>
          <a:p>
            <a:r>
              <a:rPr lang="en-US" sz="800" dirty="0">
                <a:solidFill>
                  <a:schemeClr val="bg1">
                    <a:lumMod val="65000"/>
                  </a:schemeClr>
                </a:solidFill>
              </a:rPr>
              <a:t>Sources: Yahoo finance, SIMM Google Sheet</a:t>
            </a:r>
            <a:endParaRPr lang="en-US" sz="900" dirty="0">
              <a:solidFill>
                <a:schemeClr val="bg1">
                  <a:lumMod val="65000"/>
                </a:schemeClr>
              </a:solidFill>
            </a:endParaRPr>
          </a:p>
        </p:txBody>
      </p:sp>
      <p:pic>
        <p:nvPicPr>
          <p:cNvPr id="4" name="Picture 3">
            <a:extLst>
              <a:ext uri="{FF2B5EF4-FFF2-40B4-BE49-F238E27FC236}">
                <a16:creationId xmlns:a16="http://schemas.microsoft.com/office/drawing/2014/main" id="{739CC51B-537D-4879-BF9C-FB73E9766D5D}"/>
              </a:ext>
            </a:extLst>
          </p:cNvPr>
          <p:cNvPicPr>
            <a:picLocks noChangeAspect="1"/>
          </p:cNvPicPr>
          <p:nvPr/>
        </p:nvPicPr>
        <p:blipFill rotWithShape="1">
          <a:blip r:embed="rId2"/>
          <a:srcRect b="6064"/>
          <a:stretch/>
        </p:blipFill>
        <p:spPr>
          <a:xfrm>
            <a:off x="6239094" y="1870193"/>
            <a:ext cx="5513635" cy="3273305"/>
          </a:xfrm>
          <a:prstGeom prst="rect">
            <a:avLst/>
          </a:prstGeom>
        </p:spPr>
      </p:pic>
    </p:spTree>
    <p:extLst>
      <p:ext uri="{BB962C8B-B14F-4D97-AF65-F5344CB8AC3E}">
        <p14:creationId xmlns:p14="http://schemas.microsoft.com/office/powerpoint/2010/main" val="63388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E726-7BF5-48AD-B39F-A7B5B6A0767A}"/>
              </a:ext>
            </a:extLst>
          </p:cNvPr>
          <p:cNvSpPr>
            <a:spLocks noGrp="1"/>
          </p:cNvSpPr>
          <p:nvPr>
            <p:ph type="title"/>
          </p:nvPr>
        </p:nvSpPr>
        <p:spPr>
          <a:xfrm>
            <a:off x="801914" y="208580"/>
            <a:ext cx="10515600" cy="608537"/>
          </a:xfrm>
        </p:spPr>
        <p:txBody>
          <a:bodyPr>
            <a:normAutofit fontScale="90000"/>
          </a:bodyPr>
          <a:lstStyle/>
          <a:p>
            <a:r>
              <a:rPr lang="en-US" dirty="0">
                <a:cs typeface="Calibri"/>
              </a:rPr>
              <a:t>Recommendation</a:t>
            </a:r>
            <a:endParaRPr lang="en-US" dirty="0"/>
          </a:p>
        </p:txBody>
      </p:sp>
      <p:sp>
        <p:nvSpPr>
          <p:cNvPr id="5" name="Rectangle 4">
            <a:extLst>
              <a:ext uri="{FF2B5EF4-FFF2-40B4-BE49-F238E27FC236}">
                <a16:creationId xmlns:a16="http://schemas.microsoft.com/office/drawing/2014/main" id="{6AEA7B4C-217E-4D4D-8476-6DA875DCC052}"/>
              </a:ext>
            </a:extLst>
          </p:cNvPr>
          <p:cNvSpPr/>
          <p:nvPr/>
        </p:nvSpPr>
        <p:spPr>
          <a:xfrm>
            <a:off x="801914" y="1428579"/>
            <a:ext cx="531278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Sell Recommendation</a:t>
            </a:r>
            <a:endParaRPr lang="en-US" b="1" dirty="0"/>
          </a:p>
        </p:txBody>
      </p:sp>
      <p:sp>
        <p:nvSpPr>
          <p:cNvPr id="15" name="Rectangle 14">
            <a:extLst>
              <a:ext uri="{FF2B5EF4-FFF2-40B4-BE49-F238E27FC236}">
                <a16:creationId xmlns:a16="http://schemas.microsoft.com/office/drawing/2014/main" id="{55F8D4ED-B471-436F-8EEF-99F567CBA821}"/>
              </a:ext>
            </a:extLst>
          </p:cNvPr>
          <p:cNvSpPr/>
          <p:nvPr/>
        </p:nvSpPr>
        <p:spPr>
          <a:xfrm>
            <a:off x="6502699" y="1428579"/>
            <a:ext cx="531278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Buy Recommendation</a:t>
            </a:r>
            <a:endParaRPr lang="en-US" b="1" dirty="0"/>
          </a:p>
        </p:txBody>
      </p:sp>
      <p:sp>
        <p:nvSpPr>
          <p:cNvPr id="9" name="Star: 5 Points 8">
            <a:extLst>
              <a:ext uri="{FF2B5EF4-FFF2-40B4-BE49-F238E27FC236}">
                <a16:creationId xmlns:a16="http://schemas.microsoft.com/office/drawing/2014/main" id="{DB8088AB-B50F-4793-B6E8-69AB9FDA4D3B}"/>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9026" y="6670250"/>
            <a:ext cx="2127738" cy="215444"/>
          </a:xfrm>
          <a:prstGeom prst="rect">
            <a:avLst/>
          </a:prstGeom>
          <a:noFill/>
        </p:spPr>
        <p:txBody>
          <a:bodyPr wrap="square" rtlCol="0">
            <a:spAutoFit/>
          </a:bodyPr>
          <a:lstStyle/>
          <a:p>
            <a:r>
              <a:rPr lang="en-US" sz="800" dirty="0">
                <a:solidFill>
                  <a:schemeClr val="bg1">
                    <a:lumMod val="65000"/>
                  </a:schemeClr>
                </a:solidFill>
              </a:rPr>
              <a:t>Sources: Yahoo finance, SIMM Google Sheet</a:t>
            </a:r>
            <a:endParaRPr lang="en-US" sz="900" dirty="0">
              <a:solidFill>
                <a:schemeClr val="bg1">
                  <a:lumMod val="65000"/>
                </a:schemeClr>
              </a:solidFill>
            </a:endParaRPr>
          </a:p>
        </p:txBody>
      </p:sp>
      <p:pic>
        <p:nvPicPr>
          <p:cNvPr id="3" name="Picture 2"/>
          <p:cNvPicPr>
            <a:picLocks noChangeAspect="1"/>
          </p:cNvPicPr>
          <p:nvPr/>
        </p:nvPicPr>
        <p:blipFill rotWithShape="1">
          <a:blip r:embed="rId2"/>
          <a:srcRect b="6421"/>
          <a:stretch/>
        </p:blipFill>
        <p:spPr>
          <a:xfrm>
            <a:off x="6502699" y="1870193"/>
            <a:ext cx="5312524" cy="3062292"/>
          </a:xfrm>
          <a:prstGeom prst="rect">
            <a:avLst/>
          </a:prstGeom>
        </p:spPr>
      </p:pic>
      <p:pic>
        <p:nvPicPr>
          <p:cNvPr id="4" name="Picture 3">
            <a:extLst>
              <a:ext uri="{FF2B5EF4-FFF2-40B4-BE49-F238E27FC236}">
                <a16:creationId xmlns:a16="http://schemas.microsoft.com/office/drawing/2014/main" id="{D8DB9328-970E-4692-806D-8A0360B95826}"/>
              </a:ext>
            </a:extLst>
          </p:cNvPr>
          <p:cNvPicPr>
            <a:picLocks noChangeAspect="1"/>
          </p:cNvPicPr>
          <p:nvPr/>
        </p:nvPicPr>
        <p:blipFill rotWithShape="1">
          <a:blip r:embed="rId3"/>
          <a:srcRect b="4156"/>
          <a:stretch/>
        </p:blipFill>
        <p:spPr>
          <a:xfrm>
            <a:off x="801653" y="1870192"/>
            <a:ext cx="5291795" cy="4286059"/>
          </a:xfrm>
          <a:prstGeom prst="rect">
            <a:avLst/>
          </a:prstGeom>
        </p:spPr>
      </p:pic>
    </p:spTree>
    <p:extLst>
      <p:ext uri="{BB962C8B-B14F-4D97-AF65-F5344CB8AC3E}">
        <p14:creationId xmlns:p14="http://schemas.microsoft.com/office/powerpoint/2010/main" val="70085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D013-4007-4C29-8A2C-63DD0FDA94C1}"/>
              </a:ext>
            </a:extLst>
          </p:cNvPr>
          <p:cNvSpPr>
            <a:spLocks noGrp="1"/>
          </p:cNvSpPr>
          <p:nvPr>
            <p:ph type="ctrTitle"/>
          </p:nvPr>
        </p:nvSpPr>
        <p:spPr/>
        <p:txBody>
          <a:bodyPr>
            <a:normAutofit/>
          </a:bodyPr>
          <a:lstStyle/>
          <a:p>
            <a:r>
              <a:rPr lang="en-US" sz="4000"/>
              <a:t>Section I. Company Overview</a:t>
            </a:r>
          </a:p>
        </p:txBody>
      </p:sp>
      <p:sp>
        <p:nvSpPr>
          <p:cNvPr id="3" name="Rectangle 2">
            <a:extLst>
              <a:ext uri="{FF2B5EF4-FFF2-40B4-BE49-F238E27FC236}">
                <a16:creationId xmlns:a16="http://schemas.microsoft.com/office/drawing/2014/main" id="{2444DD16-24D6-4996-9C7D-6968FBD31C4A}"/>
              </a:ext>
            </a:extLst>
          </p:cNvPr>
          <p:cNvSpPr/>
          <p:nvPr/>
        </p:nvSpPr>
        <p:spPr>
          <a:xfrm>
            <a:off x="552010" y="4170004"/>
            <a:ext cx="11549451" cy="378941"/>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rPr>
              <a:t>Analyst(s): Drake </a:t>
            </a:r>
            <a:r>
              <a:rPr lang="en-US" sz="1400" b="1" dirty="0" err="1">
                <a:solidFill>
                  <a:schemeClr val="bg1"/>
                </a:solidFill>
              </a:rPr>
              <a:t>Dettore</a:t>
            </a:r>
            <a:endParaRPr lang="en-US" sz="1400" b="1" dirty="0">
              <a:solidFill>
                <a:schemeClr val="bg1"/>
              </a:solidFill>
            </a:endParaRPr>
          </a:p>
        </p:txBody>
      </p:sp>
      <p:sp>
        <p:nvSpPr>
          <p:cNvPr id="4" name="Rectangle 3">
            <a:extLst>
              <a:ext uri="{FF2B5EF4-FFF2-40B4-BE49-F238E27FC236}">
                <a16:creationId xmlns:a16="http://schemas.microsoft.com/office/drawing/2014/main" id="{62B94152-9EE3-44D4-8C92-336F714F76AE}"/>
              </a:ext>
            </a:extLst>
          </p:cNvPr>
          <p:cNvSpPr/>
          <p:nvPr/>
        </p:nvSpPr>
        <p:spPr>
          <a:xfrm>
            <a:off x="552012" y="4539500"/>
            <a:ext cx="11549449" cy="90616"/>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25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2B3A-D194-48C0-8FF8-C3B51718D963}"/>
              </a:ext>
            </a:extLst>
          </p:cNvPr>
          <p:cNvSpPr>
            <a:spLocks noGrp="1"/>
          </p:cNvSpPr>
          <p:nvPr>
            <p:ph type="title"/>
          </p:nvPr>
        </p:nvSpPr>
        <p:spPr>
          <a:xfrm>
            <a:off x="801914" y="208579"/>
            <a:ext cx="10515600" cy="608537"/>
          </a:xfrm>
        </p:spPr>
        <p:txBody>
          <a:bodyPr>
            <a:normAutofit fontScale="90000"/>
          </a:bodyPr>
          <a:lstStyle/>
          <a:p>
            <a:r>
              <a:rPr lang="en-US" dirty="0">
                <a:cs typeface="Calibri"/>
              </a:rPr>
              <a:t>Company Summary</a:t>
            </a:r>
            <a:endParaRPr lang="en-US" dirty="0"/>
          </a:p>
        </p:txBody>
      </p:sp>
      <p:sp>
        <p:nvSpPr>
          <p:cNvPr id="4" name="Rectangle 3">
            <a:extLst>
              <a:ext uri="{FF2B5EF4-FFF2-40B4-BE49-F238E27FC236}">
                <a16:creationId xmlns:a16="http://schemas.microsoft.com/office/drawing/2014/main" id="{999F5433-473C-48D6-A466-984F5C796341}"/>
              </a:ext>
            </a:extLst>
          </p:cNvPr>
          <p:cNvSpPr/>
          <p:nvPr/>
        </p:nvSpPr>
        <p:spPr>
          <a:xfrm>
            <a:off x="893617" y="1175094"/>
            <a:ext cx="5202381"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Calibri"/>
              </a:rPr>
              <a:t>Reliance Steel &amp; Aluminum Co.</a:t>
            </a:r>
            <a:endParaRPr lang="en-US" b="1"/>
          </a:p>
        </p:txBody>
      </p:sp>
      <p:sp>
        <p:nvSpPr>
          <p:cNvPr id="5" name="Rectangle 4">
            <a:extLst>
              <a:ext uri="{FF2B5EF4-FFF2-40B4-BE49-F238E27FC236}">
                <a16:creationId xmlns:a16="http://schemas.microsoft.com/office/drawing/2014/main" id="{77EB5DCD-FFC1-4BDB-BA91-3FC254DC550E}"/>
              </a:ext>
            </a:extLst>
          </p:cNvPr>
          <p:cNvSpPr/>
          <p:nvPr/>
        </p:nvSpPr>
        <p:spPr>
          <a:xfrm>
            <a:off x="6812972" y="1173049"/>
            <a:ext cx="490104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cs typeface="Calibri"/>
              </a:rPr>
              <a:t>Financial Summary</a:t>
            </a:r>
            <a:endParaRPr lang="en-US" b="1"/>
          </a:p>
        </p:txBody>
      </p:sp>
      <p:sp>
        <p:nvSpPr>
          <p:cNvPr id="7" name="Rectangle 6">
            <a:extLst>
              <a:ext uri="{FF2B5EF4-FFF2-40B4-BE49-F238E27FC236}">
                <a16:creationId xmlns:a16="http://schemas.microsoft.com/office/drawing/2014/main" id="{020CE47B-1727-4CA3-9F1A-A9AC2B466786}"/>
              </a:ext>
            </a:extLst>
          </p:cNvPr>
          <p:cNvSpPr/>
          <p:nvPr/>
        </p:nvSpPr>
        <p:spPr>
          <a:xfrm>
            <a:off x="893616" y="3903362"/>
            <a:ext cx="5202382"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Revenue Breakdown</a:t>
            </a:r>
            <a:endParaRPr lang="en-US" b="1" dirty="0">
              <a:solidFill>
                <a:schemeClr val="bg1"/>
              </a:solidFill>
            </a:endParaRPr>
          </a:p>
        </p:txBody>
      </p:sp>
      <p:sp>
        <p:nvSpPr>
          <p:cNvPr id="12" name="TextBox 11">
            <a:extLst>
              <a:ext uri="{FF2B5EF4-FFF2-40B4-BE49-F238E27FC236}">
                <a16:creationId xmlns:a16="http://schemas.microsoft.com/office/drawing/2014/main" id="{0A7EF63D-B1C2-4B6E-8C6C-7F360F6E5B36}"/>
              </a:ext>
            </a:extLst>
          </p:cNvPr>
          <p:cNvSpPr txBox="1"/>
          <p:nvPr/>
        </p:nvSpPr>
        <p:spPr>
          <a:xfrm>
            <a:off x="893617" y="1610442"/>
            <a:ext cx="5202381" cy="229293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300" dirty="0"/>
              <a:t>Leading diversified metal solutions provider founded in 1939 headquartered in Los Angeles, CA with over 13,000 employees</a:t>
            </a:r>
          </a:p>
          <a:p>
            <a:pPr marL="285750" indent="-285750">
              <a:buFont typeface="Arial" panose="020B0604020202020204" pitchFamily="34" charset="0"/>
              <a:buChar char="•"/>
            </a:pPr>
            <a:r>
              <a:rPr lang="en-US" sz="1300" dirty="0"/>
              <a:t>Around 300 locations in 40 U.S. States and 13 international countries, providing a full line of over 100,000 metal products</a:t>
            </a:r>
          </a:p>
          <a:p>
            <a:pPr marL="285750" indent="-285750">
              <a:buFont typeface="Arial" panose="020B0604020202020204" pitchFamily="34" charset="0"/>
              <a:buChar char="•"/>
            </a:pPr>
            <a:r>
              <a:rPr lang="en-US" sz="1300" dirty="0"/>
              <a:t>Metal products include alloy, aluminum, brass, copper, carbon steel, stainless steel, titanium, etc.</a:t>
            </a:r>
          </a:p>
          <a:p>
            <a:pPr marL="285750" indent="-285750">
              <a:buFont typeface="Arial" panose="020B0604020202020204" pitchFamily="34" charset="0"/>
              <a:buChar char="•"/>
            </a:pPr>
            <a:r>
              <a:rPr lang="en-US" sz="1300" dirty="0"/>
              <a:t>Growth strategy focused on increasing operating growth through organic growth and strategic acquisitions within the industry</a:t>
            </a:r>
          </a:p>
          <a:p>
            <a:pPr marL="285750" indent="-285750">
              <a:buFont typeface="Arial" panose="020B0604020202020204" pitchFamily="34" charset="0"/>
              <a:buChar char="•"/>
            </a:pPr>
            <a:r>
              <a:rPr lang="en-US" sz="1300" dirty="0"/>
              <a:t>The Reliance steel family of companies is made up of more than 75 brands</a:t>
            </a:r>
          </a:p>
          <a:p>
            <a:pPr marL="285750" indent="-285750">
              <a:buFont typeface="Arial" panose="020B0604020202020204" pitchFamily="34" charset="0"/>
              <a:buChar char="•"/>
            </a:pPr>
            <a:r>
              <a:rPr lang="en-US" sz="1300" dirty="0"/>
              <a:t>CEO: James Hoffman, CFO: </a:t>
            </a:r>
            <a:r>
              <a:rPr lang="en-US" sz="1300" b="0" i="0" dirty="0">
                <a:solidFill>
                  <a:srgbClr val="000000"/>
                </a:solidFill>
                <a:effectLst/>
              </a:rPr>
              <a:t>Arthur Ajemyan, President: Karla Lewis</a:t>
            </a:r>
            <a:endParaRPr lang="en-US" sz="1300" dirty="0"/>
          </a:p>
        </p:txBody>
      </p:sp>
      <p:pic>
        <p:nvPicPr>
          <p:cNvPr id="13" name="Picture 12">
            <a:extLst>
              <a:ext uri="{FF2B5EF4-FFF2-40B4-BE49-F238E27FC236}">
                <a16:creationId xmlns:a16="http://schemas.microsoft.com/office/drawing/2014/main" id="{C3AA65F9-95B7-47D2-BDFB-DBF599F0ABAB}"/>
              </a:ext>
            </a:extLst>
          </p:cNvPr>
          <p:cNvPicPr>
            <a:picLocks noChangeAspect="1"/>
          </p:cNvPicPr>
          <p:nvPr/>
        </p:nvPicPr>
        <p:blipFill>
          <a:blip r:embed="rId3"/>
          <a:stretch>
            <a:fillRect/>
          </a:stretch>
        </p:blipFill>
        <p:spPr>
          <a:xfrm>
            <a:off x="801914" y="4414671"/>
            <a:ext cx="2744850" cy="1924813"/>
          </a:xfrm>
          <a:prstGeom prst="rect">
            <a:avLst/>
          </a:prstGeom>
        </p:spPr>
      </p:pic>
      <p:pic>
        <p:nvPicPr>
          <p:cNvPr id="14" name="Picture 13">
            <a:extLst>
              <a:ext uri="{FF2B5EF4-FFF2-40B4-BE49-F238E27FC236}">
                <a16:creationId xmlns:a16="http://schemas.microsoft.com/office/drawing/2014/main" id="{6E5F30AC-955C-4649-B9A2-48472793A079}"/>
              </a:ext>
            </a:extLst>
          </p:cNvPr>
          <p:cNvPicPr>
            <a:picLocks noChangeAspect="1"/>
          </p:cNvPicPr>
          <p:nvPr/>
        </p:nvPicPr>
        <p:blipFill>
          <a:blip r:embed="rId4"/>
          <a:stretch>
            <a:fillRect/>
          </a:stretch>
        </p:blipFill>
        <p:spPr>
          <a:xfrm>
            <a:off x="3356260" y="4344960"/>
            <a:ext cx="3318165" cy="2137324"/>
          </a:xfrm>
          <a:prstGeom prst="rect">
            <a:avLst/>
          </a:prstGeom>
        </p:spPr>
      </p:pic>
      <p:cxnSp>
        <p:nvCxnSpPr>
          <p:cNvPr id="16" name="Straight Connector 15">
            <a:extLst>
              <a:ext uri="{FF2B5EF4-FFF2-40B4-BE49-F238E27FC236}">
                <a16:creationId xmlns:a16="http://schemas.microsoft.com/office/drawing/2014/main" id="{1055B07A-DD24-4EDC-8B63-049F6CD333C7}"/>
              </a:ext>
            </a:extLst>
          </p:cNvPr>
          <p:cNvCxnSpPr/>
          <p:nvPr/>
        </p:nvCxnSpPr>
        <p:spPr>
          <a:xfrm>
            <a:off x="3546764" y="4414671"/>
            <a:ext cx="0" cy="2238596"/>
          </a:xfrm>
          <a:prstGeom prst="line">
            <a:avLst/>
          </a:prstGeom>
          <a:ln>
            <a:solidFill>
              <a:srgbClr val="613E35"/>
            </a:solidFill>
          </a:ln>
        </p:spPr>
        <p:style>
          <a:lnRef idx="1">
            <a:schemeClr val="accent1"/>
          </a:lnRef>
          <a:fillRef idx="0">
            <a:schemeClr val="accent1"/>
          </a:fillRef>
          <a:effectRef idx="0">
            <a:schemeClr val="accent1"/>
          </a:effectRef>
          <a:fontRef idx="minor">
            <a:schemeClr val="tx1"/>
          </a:fontRef>
        </p:style>
      </p:cxnSp>
      <p:sp>
        <p:nvSpPr>
          <p:cNvPr id="17" name="Star: 5 Points 16">
            <a:extLst>
              <a:ext uri="{FF2B5EF4-FFF2-40B4-BE49-F238E27FC236}">
                <a16:creationId xmlns:a16="http://schemas.microsoft.com/office/drawing/2014/main" id="{4991B2A0-3138-4B12-9C8C-3CCD0DEB01CE}"/>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19025" y="6670250"/>
            <a:ext cx="3232105" cy="230832"/>
          </a:xfrm>
          <a:prstGeom prst="rect">
            <a:avLst/>
          </a:prstGeom>
          <a:noFill/>
        </p:spPr>
        <p:txBody>
          <a:bodyPr wrap="square" rtlCol="0">
            <a:spAutoFit/>
          </a:bodyPr>
          <a:lstStyle/>
          <a:p>
            <a:r>
              <a:rPr lang="en-US" sz="800" dirty="0">
                <a:solidFill>
                  <a:schemeClr val="bg1">
                    <a:lumMod val="65000"/>
                  </a:schemeClr>
                </a:solidFill>
              </a:rPr>
              <a:t>Sources: Company Website, SEC 10Ks </a:t>
            </a:r>
            <a:r>
              <a:rPr lang="en-US" sz="900" dirty="0">
                <a:solidFill>
                  <a:schemeClr val="bg1">
                    <a:lumMod val="65000"/>
                  </a:schemeClr>
                </a:solidFill>
              </a:rPr>
              <a:t>10Qs, Yahoo Finance</a:t>
            </a:r>
          </a:p>
        </p:txBody>
      </p:sp>
      <p:pic>
        <p:nvPicPr>
          <p:cNvPr id="3" name="Picture 2"/>
          <p:cNvPicPr>
            <a:picLocks noChangeAspect="1"/>
          </p:cNvPicPr>
          <p:nvPr/>
        </p:nvPicPr>
        <p:blipFill rotWithShape="1">
          <a:blip r:embed="rId5"/>
          <a:srcRect l="3240" t="1387" r="3345" b="2727"/>
          <a:stretch/>
        </p:blipFill>
        <p:spPr>
          <a:xfrm>
            <a:off x="6812972" y="1610442"/>
            <a:ext cx="4901044" cy="4957411"/>
          </a:xfrm>
          <a:prstGeom prst="rect">
            <a:avLst/>
          </a:prstGeom>
        </p:spPr>
      </p:pic>
    </p:spTree>
    <p:extLst>
      <p:ext uri="{BB962C8B-B14F-4D97-AF65-F5344CB8AC3E}">
        <p14:creationId xmlns:p14="http://schemas.microsoft.com/office/powerpoint/2010/main" val="279741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1126-56CB-4197-B108-1B932896E70A}"/>
              </a:ext>
            </a:extLst>
          </p:cNvPr>
          <p:cNvSpPr>
            <a:spLocks noGrp="1"/>
          </p:cNvSpPr>
          <p:nvPr>
            <p:ph type="title"/>
          </p:nvPr>
        </p:nvSpPr>
        <p:spPr>
          <a:xfrm>
            <a:off x="801914" y="208580"/>
            <a:ext cx="10515600" cy="608537"/>
          </a:xfrm>
        </p:spPr>
        <p:txBody>
          <a:bodyPr>
            <a:normAutofit fontScale="90000"/>
          </a:bodyPr>
          <a:lstStyle/>
          <a:p>
            <a:r>
              <a:rPr lang="en-US">
                <a:cs typeface="Calibri"/>
              </a:rPr>
              <a:t>Business Model</a:t>
            </a:r>
            <a:endParaRPr lang="en-US"/>
          </a:p>
        </p:txBody>
      </p:sp>
      <p:sp>
        <p:nvSpPr>
          <p:cNvPr id="4" name="Rectangle: Rounded Corners 3">
            <a:extLst>
              <a:ext uri="{FF2B5EF4-FFF2-40B4-BE49-F238E27FC236}">
                <a16:creationId xmlns:a16="http://schemas.microsoft.com/office/drawing/2014/main" id="{D8C32E35-7E8D-40D7-B9B0-D38FED15C343}"/>
              </a:ext>
            </a:extLst>
          </p:cNvPr>
          <p:cNvSpPr/>
          <p:nvPr/>
        </p:nvSpPr>
        <p:spPr>
          <a:xfrm>
            <a:off x="2191351" y="1993974"/>
            <a:ext cx="2352582" cy="1576254"/>
          </a:xfrm>
          <a:prstGeom prst="round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BB901"/>
                </a:solidFill>
                <a:cs typeface="Calibri"/>
              </a:rPr>
              <a:t>Reliance Steel:</a:t>
            </a:r>
          </a:p>
          <a:p>
            <a:pPr algn="ctr"/>
            <a:r>
              <a:rPr lang="en-US" sz="2000" dirty="0">
                <a:solidFill>
                  <a:srgbClr val="FBB901"/>
                </a:solidFill>
                <a:cs typeface="Calibri"/>
              </a:rPr>
              <a:t>&gt;100,000 Metal Products</a:t>
            </a:r>
          </a:p>
        </p:txBody>
      </p:sp>
      <p:sp>
        <p:nvSpPr>
          <p:cNvPr id="5" name="Rectangle: Rounded Corners 4">
            <a:extLst>
              <a:ext uri="{FF2B5EF4-FFF2-40B4-BE49-F238E27FC236}">
                <a16:creationId xmlns:a16="http://schemas.microsoft.com/office/drawing/2014/main" id="{109FF999-6A60-48FC-9765-B0EEF5D746F7}"/>
              </a:ext>
            </a:extLst>
          </p:cNvPr>
          <p:cNvSpPr/>
          <p:nvPr/>
        </p:nvSpPr>
        <p:spPr>
          <a:xfrm>
            <a:off x="2191351" y="4597159"/>
            <a:ext cx="2285170" cy="896234"/>
          </a:xfrm>
          <a:prstGeom prst="round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613E35"/>
                </a:solidFill>
                <a:cs typeface="Calibri"/>
              </a:rPr>
              <a:t>Subsidiaries'</a:t>
            </a:r>
            <a:endParaRPr lang="en-US" sz="2000" dirty="0">
              <a:solidFill>
                <a:srgbClr val="613E35"/>
              </a:solidFill>
            </a:endParaRPr>
          </a:p>
        </p:txBody>
      </p:sp>
      <p:cxnSp>
        <p:nvCxnSpPr>
          <p:cNvPr id="6" name="Straight Arrow Connector 5">
            <a:extLst>
              <a:ext uri="{FF2B5EF4-FFF2-40B4-BE49-F238E27FC236}">
                <a16:creationId xmlns:a16="http://schemas.microsoft.com/office/drawing/2014/main" id="{2EFC7974-D785-43BD-8D0D-796E9F496641}"/>
              </a:ext>
            </a:extLst>
          </p:cNvPr>
          <p:cNvCxnSpPr/>
          <p:nvPr/>
        </p:nvCxnSpPr>
        <p:spPr>
          <a:xfrm>
            <a:off x="3367642" y="3546569"/>
            <a:ext cx="8659" cy="106506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7C610CFD-3420-4592-9876-0833255A7A1A}"/>
              </a:ext>
            </a:extLst>
          </p:cNvPr>
          <p:cNvSpPr/>
          <p:nvPr/>
        </p:nvSpPr>
        <p:spPr>
          <a:xfrm>
            <a:off x="7655863" y="2888655"/>
            <a:ext cx="2121910" cy="1665901"/>
          </a:xfrm>
          <a:prstGeom prst="round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1"/>
                </a:solidFill>
                <a:cs typeface="Calibri"/>
              </a:rPr>
              <a:t>Customers</a:t>
            </a:r>
            <a:endParaRPr lang="en-US" sz="2000" dirty="0">
              <a:solidFill>
                <a:schemeClr val="bg1"/>
              </a:solidFill>
            </a:endParaRPr>
          </a:p>
        </p:txBody>
      </p:sp>
      <p:cxnSp>
        <p:nvCxnSpPr>
          <p:cNvPr id="8" name="Connector: Elbow 7">
            <a:extLst>
              <a:ext uri="{FF2B5EF4-FFF2-40B4-BE49-F238E27FC236}">
                <a16:creationId xmlns:a16="http://schemas.microsoft.com/office/drawing/2014/main" id="{238BD3A3-DEE2-4B24-B27A-6B3C64CE71F4}"/>
              </a:ext>
            </a:extLst>
          </p:cNvPr>
          <p:cNvCxnSpPr>
            <a:cxnSpLocks/>
          </p:cNvCxnSpPr>
          <p:nvPr/>
        </p:nvCxnSpPr>
        <p:spPr>
          <a:xfrm>
            <a:off x="4543933" y="2513965"/>
            <a:ext cx="3104134" cy="6929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32AD67CC-4EDB-4129-B147-CB4927C73C08}"/>
              </a:ext>
            </a:extLst>
          </p:cNvPr>
          <p:cNvCxnSpPr>
            <a:cxnSpLocks/>
          </p:cNvCxnSpPr>
          <p:nvPr/>
        </p:nvCxnSpPr>
        <p:spPr>
          <a:xfrm rot="10800000">
            <a:off x="4543934" y="3356136"/>
            <a:ext cx="3111929" cy="60292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7958BBB-B2EB-4FA5-B53C-C306AB5FAE41}"/>
              </a:ext>
            </a:extLst>
          </p:cNvPr>
          <p:cNvSpPr txBox="1"/>
          <p:nvPr/>
        </p:nvSpPr>
        <p:spPr>
          <a:xfrm>
            <a:off x="4476521" y="2300871"/>
            <a:ext cx="17680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Pre-made finished goods</a:t>
            </a:r>
          </a:p>
        </p:txBody>
      </p:sp>
      <p:sp>
        <p:nvSpPr>
          <p:cNvPr id="11" name="TextBox 10">
            <a:extLst>
              <a:ext uri="{FF2B5EF4-FFF2-40B4-BE49-F238E27FC236}">
                <a16:creationId xmlns:a16="http://schemas.microsoft.com/office/drawing/2014/main" id="{85B605A0-CFCB-43EF-9DC6-29F4BB68A36D}"/>
              </a:ext>
            </a:extLst>
          </p:cNvPr>
          <p:cNvSpPr txBox="1"/>
          <p:nvPr/>
        </p:nvSpPr>
        <p:spPr>
          <a:xfrm>
            <a:off x="6347364" y="3734450"/>
            <a:ext cx="106679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Raw Materials</a:t>
            </a:r>
          </a:p>
        </p:txBody>
      </p:sp>
      <p:cxnSp>
        <p:nvCxnSpPr>
          <p:cNvPr id="13" name="Straight Arrow Connector 12">
            <a:extLst>
              <a:ext uri="{FF2B5EF4-FFF2-40B4-BE49-F238E27FC236}">
                <a16:creationId xmlns:a16="http://schemas.microsoft.com/office/drawing/2014/main" id="{2E2F8244-E09C-41F3-978B-8E40973BAE66}"/>
              </a:ext>
            </a:extLst>
          </p:cNvPr>
          <p:cNvCxnSpPr/>
          <p:nvPr/>
        </p:nvCxnSpPr>
        <p:spPr>
          <a:xfrm>
            <a:off x="3701569" y="3558693"/>
            <a:ext cx="325581" cy="1052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69A6CA-264C-456D-93E1-0566A1E1A4D5}"/>
              </a:ext>
            </a:extLst>
          </p:cNvPr>
          <p:cNvSpPr txBox="1"/>
          <p:nvPr/>
        </p:nvSpPr>
        <p:spPr>
          <a:xfrm rot="4320000">
            <a:off x="3438283" y="3925336"/>
            <a:ext cx="11187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Raw Materials</a:t>
            </a:r>
          </a:p>
        </p:txBody>
      </p:sp>
      <p:cxnSp>
        <p:nvCxnSpPr>
          <p:cNvPr id="15" name="Connector: Elbow 14">
            <a:extLst>
              <a:ext uri="{FF2B5EF4-FFF2-40B4-BE49-F238E27FC236}">
                <a16:creationId xmlns:a16="http://schemas.microsoft.com/office/drawing/2014/main" id="{3C820EDB-2748-4FA8-8CDE-20D6135DA411}"/>
              </a:ext>
            </a:extLst>
          </p:cNvPr>
          <p:cNvCxnSpPr>
            <a:cxnSpLocks/>
            <a:stCxn id="5" idx="3"/>
          </p:cNvCxnSpPr>
          <p:nvPr/>
        </p:nvCxnSpPr>
        <p:spPr>
          <a:xfrm flipV="1">
            <a:off x="4476521" y="4063836"/>
            <a:ext cx="3171546" cy="9814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719E84C-F125-4DA7-A9FB-BE32DBAAF0E1}"/>
              </a:ext>
            </a:extLst>
          </p:cNvPr>
          <p:cNvSpPr txBox="1"/>
          <p:nvPr/>
        </p:nvSpPr>
        <p:spPr>
          <a:xfrm>
            <a:off x="4670329" y="5011551"/>
            <a:ext cx="11326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Finished goods</a:t>
            </a:r>
          </a:p>
        </p:txBody>
      </p:sp>
      <p:sp>
        <p:nvSpPr>
          <p:cNvPr id="17" name="TextBox 16"/>
          <p:cNvSpPr txBox="1"/>
          <p:nvPr/>
        </p:nvSpPr>
        <p:spPr>
          <a:xfrm>
            <a:off x="1419026" y="6670250"/>
            <a:ext cx="2127738" cy="230832"/>
          </a:xfrm>
          <a:prstGeom prst="rect">
            <a:avLst/>
          </a:prstGeom>
          <a:noFill/>
        </p:spPr>
        <p:txBody>
          <a:bodyPr wrap="square" rtlCol="0">
            <a:spAutoFit/>
          </a:bodyPr>
          <a:lstStyle/>
          <a:p>
            <a:r>
              <a:rPr lang="en-US" sz="800" dirty="0">
                <a:solidFill>
                  <a:schemeClr val="bg1">
                    <a:lumMod val="65000"/>
                  </a:schemeClr>
                </a:solidFill>
              </a:rPr>
              <a:t>Sources: Company Website, SEC 10Ks </a:t>
            </a:r>
            <a:r>
              <a:rPr lang="en-US" sz="900" dirty="0">
                <a:solidFill>
                  <a:schemeClr val="bg1">
                    <a:lumMod val="65000"/>
                  </a:schemeClr>
                </a:solidFill>
              </a:rPr>
              <a:t>10Qs</a:t>
            </a:r>
          </a:p>
        </p:txBody>
      </p:sp>
      <p:sp>
        <p:nvSpPr>
          <p:cNvPr id="18" name="TextBox 17">
            <a:extLst>
              <a:ext uri="{FF2B5EF4-FFF2-40B4-BE49-F238E27FC236}">
                <a16:creationId xmlns:a16="http://schemas.microsoft.com/office/drawing/2014/main" id="{4968A643-741F-4E63-B458-8AB5DF1F46A3}"/>
              </a:ext>
            </a:extLst>
          </p:cNvPr>
          <p:cNvSpPr txBox="1"/>
          <p:nvPr/>
        </p:nvSpPr>
        <p:spPr>
          <a:xfrm>
            <a:off x="661236" y="1111988"/>
            <a:ext cx="11331471" cy="553998"/>
          </a:xfrm>
          <a:prstGeom prst="rect">
            <a:avLst/>
          </a:prstGeom>
          <a:noFill/>
        </p:spPr>
        <p:txBody>
          <a:bodyPr wrap="square" rtlCol="0">
            <a:spAutoFit/>
          </a:bodyPr>
          <a:lstStyle/>
          <a:p>
            <a:r>
              <a:rPr lang="en-US" sz="1500" b="1" dirty="0"/>
              <a:t>Reliance has a very simply business model. Their growth strategy is based on strategic acquisitions. Since their IPO in 1994 they have acquired 67 businesses and with the recent </a:t>
            </a:r>
            <a:r>
              <a:rPr lang="en-US" sz="1500" b="1" dirty="0" err="1"/>
              <a:t>Merfish</a:t>
            </a:r>
            <a:r>
              <a:rPr lang="en-US" sz="1500" b="1" dirty="0"/>
              <a:t> announcement that number will soon be 68.</a:t>
            </a:r>
          </a:p>
        </p:txBody>
      </p:sp>
    </p:spTree>
    <p:extLst>
      <p:ext uri="{BB962C8B-B14F-4D97-AF65-F5344CB8AC3E}">
        <p14:creationId xmlns:p14="http://schemas.microsoft.com/office/powerpoint/2010/main" val="196818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7B31-3BE5-434D-B424-33F8F9CF86F0}"/>
              </a:ext>
            </a:extLst>
          </p:cNvPr>
          <p:cNvSpPr>
            <a:spLocks noGrp="1"/>
          </p:cNvSpPr>
          <p:nvPr>
            <p:ph type="title"/>
          </p:nvPr>
        </p:nvSpPr>
        <p:spPr/>
        <p:txBody>
          <a:bodyPr>
            <a:normAutofit fontScale="90000"/>
          </a:bodyPr>
          <a:lstStyle/>
          <a:p>
            <a:r>
              <a:rPr lang="en-US" dirty="0"/>
              <a:t>Business Model – Acquisitions</a:t>
            </a:r>
          </a:p>
        </p:txBody>
      </p:sp>
      <p:pic>
        <p:nvPicPr>
          <p:cNvPr id="1026" name="Picture 2" descr="All Metal Services">
            <a:extLst>
              <a:ext uri="{FF2B5EF4-FFF2-40B4-BE49-F238E27FC236}">
                <a16:creationId xmlns:a16="http://schemas.microsoft.com/office/drawing/2014/main" id="{4DD6F100-7153-4A27-AC2E-EC32047B03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11563"/>
            <a:ext cx="1558740" cy="944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l Metals Processing and Logistics, Inc.">
            <a:extLst>
              <a:ext uri="{FF2B5EF4-FFF2-40B4-BE49-F238E27FC236}">
                <a16:creationId xmlns:a16="http://schemas.microsoft.com/office/drawing/2014/main" id="{14ADC548-A3EB-4DFB-AD27-4DC77C9694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677568"/>
            <a:ext cx="1558740" cy="304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egheny Steel Distributors, Inc.">
            <a:extLst>
              <a:ext uri="{FF2B5EF4-FFF2-40B4-BE49-F238E27FC236}">
                <a16:creationId xmlns:a16="http://schemas.microsoft.com/office/drawing/2014/main" id="{477F155D-60F3-47AB-8419-BA4F447065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04083"/>
            <a:ext cx="1523200" cy="3046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erican Metals Corporation">
            <a:extLst>
              <a:ext uri="{FF2B5EF4-FFF2-40B4-BE49-F238E27FC236}">
                <a16:creationId xmlns:a16="http://schemas.microsoft.com/office/drawing/2014/main" id="{FA28D91A-4F91-4D01-87DB-E88882A51F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130598"/>
            <a:ext cx="1490828" cy="9441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l Metals, Inc">
            <a:extLst>
              <a:ext uri="{FF2B5EF4-FFF2-40B4-BE49-F238E27FC236}">
                <a16:creationId xmlns:a16="http://schemas.microsoft.com/office/drawing/2014/main" id="{1163C68D-6725-41B4-AD23-D6EA748C86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385" y="5496604"/>
            <a:ext cx="1490829" cy="7955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est Manufacturing, Inc.">
            <a:extLst>
              <a:ext uri="{FF2B5EF4-FFF2-40B4-BE49-F238E27FC236}">
                <a16:creationId xmlns:a16="http://schemas.microsoft.com/office/drawing/2014/main" id="{0D5D9577-F38D-471C-AC6C-CEC2F11E30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5205" y="1392442"/>
            <a:ext cx="1523200" cy="7823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ralco Metals">
            <a:extLst>
              <a:ext uri="{FF2B5EF4-FFF2-40B4-BE49-F238E27FC236}">
                <a16:creationId xmlns:a16="http://schemas.microsoft.com/office/drawing/2014/main" id="{20A7A264-67B2-4411-87B5-1DC5600D21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5205" y="2559606"/>
            <a:ext cx="1523201" cy="5923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CC Steel, Inc.">
            <a:extLst>
              <a:ext uri="{FF2B5EF4-FFF2-40B4-BE49-F238E27FC236}">
                <a16:creationId xmlns:a16="http://schemas.microsoft.com/office/drawing/2014/main" id="{5F35903D-4BB0-4B2A-93C4-88A987FADD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6231" y="3321245"/>
            <a:ext cx="621143" cy="6953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entral Plains Steel Co.">
            <a:extLst>
              <a:ext uri="{FF2B5EF4-FFF2-40B4-BE49-F238E27FC236}">
                <a16:creationId xmlns:a16="http://schemas.microsoft.com/office/drawing/2014/main" id="{C1429D2F-F30E-4DCE-9F16-BF7CFD055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8299" y="4298394"/>
            <a:ext cx="977009" cy="60853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hapel Steel Corp.">
            <a:extLst>
              <a:ext uri="{FF2B5EF4-FFF2-40B4-BE49-F238E27FC236}">
                <a16:creationId xmlns:a16="http://schemas.microsoft.com/office/drawing/2014/main" id="{04A0E417-C2D0-4039-B227-69BAF01322B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7576" y="5189501"/>
            <a:ext cx="1490829" cy="2221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hatham Steel Corporation">
            <a:extLst>
              <a:ext uri="{FF2B5EF4-FFF2-40B4-BE49-F238E27FC236}">
                <a16:creationId xmlns:a16="http://schemas.microsoft.com/office/drawing/2014/main" id="{0B8981D0-F6D9-4313-9A82-08FDAF0C47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4783" y="5915953"/>
            <a:ext cx="1776413" cy="37623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layton Metals, Inc.">
            <a:extLst>
              <a:ext uri="{FF2B5EF4-FFF2-40B4-BE49-F238E27FC236}">
                <a16:creationId xmlns:a16="http://schemas.microsoft.com/office/drawing/2014/main" id="{451DF3BF-EDE2-4F53-81D6-06518D4ED1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4939" y="1617737"/>
            <a:ext cx="1647680" cy="26223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ontinental Alloys &amp; Services, Inc.">
            <a:extLst>
              <a:ext uri="{FF2B5EF4-FFF2-40B4-BE49-F238E27FC236}">
                <a16:creationId xmlns:a16="http://schemas.microsoft.com/office/drawing/2014/main" id="{13749E36-C681-4406-88C7-030BE9FD4E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4939" y="2592622"/>
            <a:ext cx="1647680" cy="47453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rest Steel Corporation">
            <a:extLst>
              <a:ext uri="{FF2B5EF4-FFF2-40B4-BE49-F238E27FC236}">
                <a16:creationId xmlns:a16="http://schemas.microsoft.com/office/drawing/2014/main" id="{3CAEA6CD-FB45-45A7-BC90-9A4ADE129F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7231" y="3502763"/>
            <a:ext cx="1647680" cy="41192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Delta Steel, Inc.">
            <a:extLst>
              <a:ext uri="{FF2B5EF4-FFF2-40B4-BE49-F238E27FC236}">
                <a16:creationId xmlns:a16="http://schemas.microsoft.com/office/drawing/2014/main" id="{DF10E9DE-3BC6-4A93-B343-027912F2991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30214" y="4298394"/>
            <a:ext cx="1647680" cy="57471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iamond Manufacturing Company">
            <a:extLst>
              <a:ext uri="{FF2B5EF4-FFF2-40B4-BE49-F238E27FC236}">
                <a16:creationId xmlns:a16="http://schemas.microsoft.com/office/drawing/2014/main" id="{74FEDE19-189F-4921-B7E0-D45394CDE74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597" y="1516475"/>
            <a:ext cx="1891274" cy="53430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uBose National Energy Services, Inc.">
            <a:extLst>
              <a:ext uri="{FF2B5EF4-FFF2-40B4-BE49-F238E27FC236}">
                <a16:creationId xmlns:a16="http://schemas.microsoft.com/office/drawing/2014/main" id="{9E797FFE-684A-4080-854E-B36E00E5C69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60538" y="5099476"/>
            <a:ext cx="1870923" cy="41729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Durrett Sheppard Steel Co.">
            <a:extLst>
              <a:ext uri="{FF2B5EF4-FFF2-40B4-BE49-F238E27FC236}">
                <a16:creationId xmlns:a16="http://schemas.microsoft.com/office/drawing/2014/main" id="{1151A502-152C-48C6-A4E1-D532C1713CE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46898" y="5838403"/>
            <a:ext cx="1328345" cy="53133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Earle M. Jorgensen Company">
            <a:extLst>
              <a:ext uri="{FF2B5EF4-FFF2-40B4-BE49-F238E27FC236}">
                <a16:creationId xmlns:a16="http://schemas.microsoft.com/office/drawing/2014/main" id="{949F1D10-62A3-4123-95E8-F61113B8580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78584" y="2410415"/>
            <a:ext cx="1581299" cy="53430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Encore Metals">
            <a:extLst>
              <a:ext uri="{FF2B5EF4-FFF2-40B4-BE49-F238E27FC236}">
                <a16:creationId xmlns:a16="http://schemas.microsoft.com/office/drawing/2014/main" id="{B6D27ACC-52C4-4653-8B82-6F8D2F4ED84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3597" y="3365903"/>
            <a:ext cx="1905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FastMetals">
            <a:extLst>
              <a:ext uri="{FF2B5EF4-FFF2-40B4-BE49-F238E27FC236}">
                <a16:creationId xmlns:a16="http://schemas.microsoft.com/office/drawing/2014/main" id="{89EADE41-F39A-4FDF-9EEC-784CAD85D1D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67338" y="4349446"/>
            <a:ext cx="1905000" cy="41890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Feralloy Corporation">
            <a:extLst>
              <a:ext uri="{FF2B5EF4-FFF2-40B4-BE49-F238E27FC236}">
                <a16:creationId xmlns:a16="http://schemas.microsoft.com/office/drawing/2014/main" id="{AB3F1904-4942-4E0C-9640-5CDB689A1C18}"/>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30682" y="5114406"/>
            <a:ext cx="1490829" cy="454237"/>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Fox Metals and Alloys, Inc.">
            <a:extLst>
              <a:ext uri="{FF2B5EF4-FFF2-40B4-BE49-F238E27FC236}">
                <a16:creationId xmlns:a16="http://schemas.microsoft.com/office/drawing/2014/main" id="{EA9759AF-3A66-4D06-8319-2C6A4E553D2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42239" y="5834791"/>
            <a:ext cx="1755198" cy="50928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The KMS Companies">
            <a:extLst>
              <a:ext uri="{FF2B5EF4-FFF2-40B4-BE49-F238E27FC236}">
                <a16:creationId xmlns:a16="http://schemas.microsoft.com/office/drawing/2014/main" id="{01F7F84A-880E-4657-8B9F-A33E8FE00E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75849" y="1533487"/>
            <a:ext cx="1724314" cy="51729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MetalCenter Inc.">
            <a:extLst>
              <a:ext uri="{FF2B5EF4-FFF2-40B4-BE49-F238E27FC236}">
                <a16:creationId xmlns:a16="http://schemas.microsoft.com/office/drawing/2014/main" id="{36C85A89-077B-4FE9-815A-A2AC35A1739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249341" y="2341007"/>
            <a:ext cx="1377330" cy="72614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Metals USA, Inc.">
            <a:extLst>
              <a:ext uri="{FF2B5EF4-FFF2-40B4-BE49-F238E27FC236}">
                <a16:creationId xmlns:a16="http://schemas.microsoft.com/office/drawing/2014/main" id="{36E5BDA3-5CC7-448F-BAC6-C2277206B9B0}"/>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075849" y="3390551"/>
            <a:ext cx="1724314" cy="42856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9E4E1E51-091F-4CA2-878F-851248A4358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332753" y="4182247"/>
            <a:ext cx="1210506" cy="807004"/>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Smith Pipe &amp; Steel Co.">
            <a:extLst>
              <a:ext uri="{FF2B5EF4-FFF2-40B4-BE49-F238E27FC236}">
                <a16:creationId xmlns:a16="http://schemas.microsoft.com/office/drawing/2014/main" id="{E797C645-ADD1-4872-A811-8C0FF93E4459}"/>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231744" y="5107366"/>
            <a:ext cx="1394927" cy="608537"/>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The Richardson Trident Company, LLC">
            <a:extLst>
              <a:ext uri="{FF2B5EF4-FFF2-40B4-BE49-F238E27FC236}">
                <a16:creationId xmlns:a16="http://schemas.microsoft.com/office/drawing/2014/main" id="{525C169E-3A62-4A5E-A5F8-D89AF7CB967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74286" y="5898432"/>
            <a:ext cx="1327439" cy="47031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419026" y="6670250"/>
            <a:ext cx="2127738" cy="230832"/>
          </a:xfrm>
          <a:prstGeom prst="rect">
            <a:avLst/>
          </a:prstGeom>
          <a:noFill/>
        </p:spPr>
        <p:txBody>
          <a:bodyPr wrap="square" rtlCol="0">
            <a:spAutoFit/>
          </a:bodyPr>
          <a:lstStyle/>
          <a:p>
            <a:r>
              <a:rPr lang="en-US" sz="800" dirty="0">
                <a:solidFill>
                  <a:schemeClr val="bg1">
                    <a:lumMod val="65000"/>
                  </a:schemeClr>
                </a:solidFill>
              </a:rPr>
              <a:t>Sources: Company Website, SEC 10Ks </a:t>
            </a:r>
            <a:r>
              <a:rPr lang="en-US" sz="900" dirty="0">
                <a:solidFill>
                  <a:schemeClr val="bg1">
                    <a:lumMod val="65000"/>
                  </a:schemeClr>
                </a:solidFill>
              </a:rPr>
              <a:t>10Qs</a:t>
            </a:r>
          </a:p>
        </p:txBody>
      </p:sp>
    </p:spTree>
    <p:extLst>
      <p:ext uri="{BB962C8B-B14F-4D97-AF65-F5344CB8AC3E}">
        <p14:creationId xmlns:p14="http://schemas.microsoft.com/office/powerpoint/2010/main" val="125860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E726-7BF5-48AD-B39F-A7B5B6A0767A}"/>
              </a:ext>
            </a:extLst>
          </p:cNvPr>
          <p:cNvSpPr>
            <a:spLocks noGrp="1"/>
          </p:cNvSpPr>
          <p:nvPr>
            <p:ph type="title"/>
          </p:nvPr>
        </p:nvSpPr>
        <p:spPr>
          <a:xfrm>
            <a:off x="801914" y="208580"/>
            <a:ext cx="10515600" cy="608537"/>
          </a:xfrm>
        </p:spPr>
        <p:txBody>
          <a:bodyPr>
            <a:normAutofit fontScale="90000"/>
          </a:bodyPr>
          <a:lstStyle/>
          <a:p>
            <a:r>
              <a:rPr lang="en-US">
                <a:cs typeface="Calibri"/>
              </a:rPr>
              <a:t>Annotated Price Chart</a:t>
            </a:r>
            <a:endParaRPr lang="en-US"/>
          </a:p>
        </p:txBody>
      </p:sp>
      <p:sp>
        <p:nvSpPr>
          <p:cNvPr id="5" name="Rectangle 4">
            <a:extLst>
              <a:ext uri="{FF2B5EF4-FFF2-40B4-BE49-F238E27FC236}">
                <a16:creationId xmlns:a16="http://schemas.microsoft.com/office/drawing/2014/main" id="{6AEA7B4C-217E-4D4D-8476-6DA875DCC052}"/>
              </a:ext>
            </a:extLst>
          </p:cNvPr>
          <p:cNvSpPr/>
          <p:nvPr/>
        </p:nvSpPr>
        <p:spPr>
          <a:xfrm>
            <a:off x="893618" y="1335232"/>
            <a:ext cx="5202382"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cs typeface="Calibri"/>
              </a:rPr>
              <a:t>Stock Chart</a:t>
            </a:r>
            <a:endParaRPr lang="en-US" b="1"/>
          </a:p>
        </p:txBody>
      </p:sp>
      <p:sp>
        <p:nvSpPr>
          <p:cNvPr id="7" name="Rectangle 6">
            <a:extLst>
              <a:ext uri="{FF2B5EF4-FFF2-40B4-BE49-F238E27FC236}">
                <a16:creationId xmlns:a16="http://schemas.microsoft.com/office/drawing/2014/main" id="{EB690613-148E-4713-BC3B-2EB2D58216DE}"/>
              </a:ext>
            </a:extLst>
          </p:cNvPr>
          <p:cNvSpPr/>
          <p:nvPr/>
        </p:nvSpPr>
        <p:spPr>
          <a:xfrm>
            <a:off x="6812972" y="1333187"/>
            <a:ext cx="4901044" cy="441613"/>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cs typeface="Calibri"/>
              </a:rPr>
              <a:t>Major Events</a:t>
            </a:r>
            <a:endParaRPr lang="en-US" b="1"/>
          </a:p>
        </p:txBody>
      </p:sp>
      <p:pic>
        <p:nvPicPr>
          <p:cNvPr id="3" name="Picture 2">
            <a:extLst>
              <a:ext uri="{FF2B5EF4-FFF2-40B4-BE49-F238E27FC236}">
                <a16:creationId xmlns:a16="http://schemas.microsoft.com/office/drawing/2014/main" id="{2936C674-01EF-42DD-BFD8-C77B1448D496}"/>
              </a:ext>
            </a:extLst>
          </p:cNvPr>
          <p:cNvPicPr>
            <a:picLocks noChangeAspect="1"/>
          </p:cNvPicPr>
          <p:nvPr/>
        </p:nvPicPr>
        <p:blipFill rotWithShape="1">
          <a:blip r:embed="rId2"/>
          <a:srcRect l="6414" r="1512" b="3067"/>
          <a:stretch/>
        </p:blipFill>
        <p:spPr>
          <a:xfrm>
            <a:off x="893617" y="1774800"/>
            <a:ext cx="5202382" cy="4653709"/>
          </a:xfrm>
          <a:prstGeom prst="rect">
            <a:avLst/>
          </a:prstGeom>
        </p:spPr>
      </p:pic>
      <p:sp>
        <p:nvSpPr>
          <p:cNvPr id="4" name="TextBox 3">
            <a:extLst>
              <a:ext uri="{FF2B5EF4-FFF2-40B4-BE49-F238E27FC236}">
                <a16:creationId xmlns:a16="http://schemas.microsoft.com/office/drawing/2014/main" id="{3FF986F3-4618-450E-A131-6D3504706DF4}"/>
              </a:ext>
            </a:extLst>
          </p:cNvPr>
          <p:cNvSpPr txBox="1"/>
          <p:nvPr/>
        </p:nvSpPr>
        <p:spPr>
          <a:xfrm>
            <a:off x="6812972" y="1774800"/>
            <a:ext cx="4901044" cy="4401205"/>
          </a:xfrm>
          <a:prstGeom prst="rect">
            <a:avLst/>
          </a:prstGeom>
          <a:noFill/>
        </p:spPr>
        <p:txBody>
          <a:bodyPr wrap="square" rtlCol="0">
            <a:spAutoFit/>
          </a:bodyPr>
          <a:lstStyle/>
          <a:p>
            <a:pPr marL="342900" indent="-342900">
              <a:buFont typeface="+mj-lt"/>
              <a:buAutoNum type="arabicPeriod"/>
            </a:pPr>
            <a:r>
              <a:rPr lang="en-US" sz="1400" dirty="0"/>
              <a:t>Reliance Steel announces pricing of $900 M senior notes offering. Net proceeds used to repay outstanding indebtedness, loans, and general corporate purposes</a:t>
            </a:r>
          </a:p>
          <a:p>
            <a:pPr marL="342900" indent="-342900">
              <a:buFont typeface="+mj-lt"/>
              <a:buAutoNum type="arabicPeriod"/>
            </a:pPr>
            <a:r>
              <a:rPr lang="en-US" sz="1400" dirty="0"/>
              <a:t>Q3 2020 report shows record gross margin of 32.4% and non-GAAP EPS growth of 37.5% from the prior quarter</a:t>
            </a:r>
          </a:p>
          <a:p>
            <a:pPr marL="342900" indent="-342900">
              <a:buFont typeface="+mj-lt"/>
              <a:buAutoNum type="arabicPeriod"/>
            </a:pPr>
            <a:r>
              <a:rPr lang="en-US" sz="1400" dirty="0"/>
              <a:t>Q4 &amp; Full Year 2020 report shows record gross margin of 31.5%, $337.3 M annual share repurchases, 10% increased quarterly dividends, and decrease in bottom line of (29.3)% (due to effects of Covid-19 on steel industry</a:t>
            </a:r>
          </a:p>
          <a:p>
            <a:pPr marL="342900" indent="-342900">
              <a:buFont typeface="+mj-lt"/>
              <a:buAutoNum type="arabicPeriod"/>
            </a:pPr>
            <a:r>
              <a:rPr lang="en-US" sz="1400" dirty="0"/>
              <a:t>Q1 2021 report shows record quarterly gross profit of $953.7 M and record gross profit margin of 33.6%. Record quarterly diluted EPS of $4.12, an 105% increase from Q4 2020</a:t>
            </a:r>
          </a:p>
          <a:p>
            <a:pPr marL="342900" indent="-342900">
              <a:buFont typeface="+mj-lt"/>
              <a:buAutoNum type="arabicPeriod"/>
            </a:pPr>
            <a:r>
              <a:rPr lang="en-US" sz="1400" dirty="0"/>
              <a:t>Q2 2021 report shows record quarterly net sales of $3.42 B and record quarterly diluted EPS of $5.08, an increase of 23.3% from Q1 2021</a:t>
            </a:r>
          </a:p>
          <a:p>
            <a:pPr marL="342900" indent="-342900">
              <a:buFont typeface="+mj-lt"/>
              <a:buAutoNum type="arabicPeriod"/>
            </a:pPr>
            <a:r>
              <a:rPr lang="en-US" sz="1400" dirty="0"/>
              <a:t>Reliance agrees to acquire Merfish United, a leading distributor of tubular building products which serves 47 states in the US and had approximately $500 M in sales over LTM</a:t>
            </a:r>
          </a:p>
        </p:txBody>
      </p:sp>
      <p:sp>
        <p:nvSpPr>
          <p:cNvPr id="8" name="Star: 5 Points 7">
            <a:extLst>
              <a:ext uri="{FF2B5EF4-FFF2-40B4-BE49-F238E27FC236}">
                <a16:creationId xmlns:a16="http://schemas.microsoft.com/office/drawing/2014/main" id="{CBEBCC67-9E20-4464-920B-0CB0514DED6B}"/>
              </a:ext>
            </a:extLst>
          </p:cNvPr>
          <p:cNvSpPr/>
          <p:nvPr/>
        </p:nvSpPr>
        <p:spPr>
          <a:xfrm>
            <a:off x="92364" y="70033"/>
            <a:ext cx="286327" cy="277091"/>
          </a:xfrm>
          <a:prstGeom prst="star5">
            <a:avLst/>
          </a:prstGeom>
          <a:solidFill>
            <a:srgbClr val="613E35"/>
          </a:solidFill>
          <a:ln>
            <a:solidFill>
              <a:srgbClr val="FBB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19025" y="6670250"/>
            <a:ext cx="3232105" cy="230832"/>
          </a:xfrm>
          <a:prstGeom prst="rect">
            <a:avLst/>
          </a:prstGeom>
          <a:noFill/>
        </p:spPr>
        <p:txBody>
          <a:bodyPr wrap="square" rtlCol="0">
            <a:spAutoFit/>
          </a:bodyPr>
          <a:lstStyle/>
          <a:p>
            <a:r>
              <a:rPr lang="en-US" sz="800" dirty="0">
                <a:solidFill>
                  <a:schemeClr val="bg1">
                    <a:lumMod val="65000"/>
                  </a:schemeClr>
                </a:solidFill>
              </a:rPr>
              <a:t>Sources: Company Website,</a:t>
            </a:r>
            <a:r>
              <a:rPr lang="en-US" sz="900" dirty="0">
                <a:solidFill>
                  <a:schemeClr val="bg1">
                    <a:lumMod val="65000"/>
                  </a:schemeClr>
                </a:solidFill>
              </a:rPr>
              <a:t> Yahoo Finance</a:t>
            </a:r>
          </a:p>
        </p:txBody>
      </p:sp>
    </p:spTree>
    <p:extLst>
      <p:ext uri="{BB962C8B-B14F-4D97-AF65-F5344CB8AC3E}">
        <p14:creationId xmlns:p14="http://schemas.microsoft.com/office/powerpoint/2010/main" val="195768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BD31-0692-4DFC-B4A4-ABC7A7B21B8A}"/>
              </a:ext>
            </a:extLst>
          </p:cNvPr>
          <p:cNvSpPr>
            <a:spLocks noGrp="1"/>
          </p:cNvSpPr>
          <p:nvPr>
            <p:ph type="title"/>
          </p:nvPr>
        </p:nvSpPr>
        <p:spPr/>
        <p:txBody>
          <a:bodyPr>
            <a:normAutofit fontScale="90000"/>
          </a:bodyPr>
          <a:lstStyle/>
          <a:p>
            <a:r>
              <a:rPr lang="en-US" dirty="0"/>
              <a:t>Reliance &amp; ESG</a:t>
            </a:r>
          </a:p>
        </p:txBody>
      </p:sp>
      <p:sp>
        <p:nvSpPr>
          <p:cNvPr id="3" name="Content Placeholder 2">
            <a:extLst>
              <a:ext uri="{FF2B5EF4-FFF2-40B4-BE49-F238E27FC236}">
                <a16:creationId xmlns:a16="http://schemas.microsoft.com/office/drawing/2014/main" id="{D0876036-7C49-49A0-9275-7CB499F74AA0}"/>
              </a:ext>
            </a:extLst>
          </p:cNvPr>
          <p:cNvSpPr>
            <a:spLocks noGrp="1"/>
          </p:cNvSpPr>
          <p:nvPr>
            <p:ph idx="1"/>
          </p:nvPr>
        </p:nvSpPr>
        <p:spPr>
          <a:xfrm>
            <a:off x="838200" y="1246596"/>
            <a:ext cx="7646581" cy="4929096"/>
          </a:xfrm>
        </p:spPr>
        <p:txBody>
          <a:bodyPr>
            <a:normAutofit fontScale="92500" lnSpcReduction="10000"/>
          </a:bodyPr>
          <a:lstStyle/>
          <a:p>
            <a:r>
              <a:rPr lang="en-US" dirty="0"/>
              <a:t>Sustainability </a:t>
            </a:r>
          </a:p>
          <a:p>
            <a:pPr lvl="1"/>
            <a:r>
              <a:rPr lang="en-US" sz="1900" dirty="0"/>
              <a:t>Significant raw materials purchased from electric arc furnaces</a:t>
            </a:r>
          </a:p>
          <a:p>
            <a:pPr lvl="1"/>
            <a:r>
              <a:rPr lang="en-US" sz="1900" dirty="0"/>
              <a:t>Sell all scrap materials (mostly steel) from operations to recyclers</a:t>
            </a:r>
          </a:p>
          <a:p>
            <a:pPr lvl="1"/>
            <a:r>
              <a:rPr lang="en-US" sz="1900" dirty="0"/>
              <a:t>Use propane fuel to operate forklifts / installing solar panels on warehouses</a:t>
            </a:r>
          </a:p>
          <a:p>
            <a:pPr lvl="1"/>
            <a:r>
              <a:rPr lang="en-US" sz="1900" dirty="0"/>
              <a:t>Proprietor trucking fleet uses diesel tractors which consumer less fuel and reduce emissions</a:t>
            </a:r>
          </a:p>
          <a:p>
            <a:r>
              <a:rPr lang="en-US" dirty="0"/>
              <a:t>Community</a:t>
            </a:r>
          </a:p>
          <a:p>
            <a:pPr lvl="1"/>
            <a:r>
              <a:rPr lang="en-US" sz="1900" dirty="0"/>
              <a:t>Work with veteran non-profits to provide education &amp; careers in welding / machining / fabrication</a:t>
            </a:r>
          </a:p>
          <a:p>
            <a:pPr lvl="1"/>
            <a:r>
              <a:rPr lang="en-US" sz="1900" dirty="0"/>
              <a:t>Subsidiaries who promote or organize community fundraising events will have raised funds matched by Reliance to incentivize civic contributions</a:t>
            </a:r>
          </a:p>
          <a:p>
            <a:pPr lvl="1"/>
            <a:r>
              <a:rPr lang="en-US" sz="2200" u="sng" dirty="0"/>
              <a:t>Reliance Cares</a:t>
            </a:r>
          </a:p>
          <a:p>
            <a:pPr lvl="2"/>
            <a:r>
              <a:rPr lang="en-US" sz="1900" dirty="0"/>
              <a:t>Launched in 2017, supports any members of their workforce who are affected by natural disasters</a:t>
            </a:r>
          </a:p>
          <a:p>
            <a:pPr lvl="2"/>
            <a:r>
              <a:rPr lang="en-US" sz="1900" dirty="0"/>
              <a:t>Hurricanes Harvey &amp; Irma: provided financial assistance to 135 employees and funded 27 grants to help in rebuilding efforts</a:t>
            </a:r>
          </a:p>
        </p:txBody>
      </p:sp>
      <p:pic>
        <p:nvPicPr>
          <p:cNvPr id="1026" name="Picture 2" descr="Reliance Cares">
            <a:extLst>
              <a:ext uri="{FF2B5EF4-FFF2-40B4-BE49-F238E27FC236}">
                <a16:creationId xmlns:a16="http://schemas.microsoft.com/office/drawing/2014/main" id="{A3010877-629E-4FCA-9E52-E8D9E404BE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248" y="3765218"/>
            <a:ext cx="2390552" cy="2410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al Community Organizations">
            <a:extLst>
              <a:ext uri="{FF2B5EF4-FFF2-40B4-BE49-F238E27FC236}">
                <a16:creationId xmlns:a16="http://schemas.microsoft.com/office/drawing/2014/main" id="{B384DDDB-97E0-468E-B760-F96C0EBEF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247" y="1374665"/>
            <a:ext cx="2390553" cy="239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8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D013-4007-4C29-8A2C-63DD0FDA94C1}"/>
              </a:ext>
            </a:extLst>
          </p:cNvPr>
          <p:cNvSpPr>
            <a:spLocks noGrp="1"/>
          </p:cNvSpPr>
          <p:nvPr>
            <p:ph type="ctrTitle"/>
          </p:nvPr>
        </p:nvSpPr>
        <p:spPr/>
        <p:txBody>
          <a:bodyPr>
            <a:normAutofit/>
          </a:bodyPr>
          <a:lstStyle/>
          <a:p>
            <a:r>
              <a:rPr lang="en-US" sz="4000"/>
              <a:t>Section II. Industry Overview</a:t>
            </a:r>
          </a:p>
        </p:txBody>
      </p:sp>
      <p:sp>
        <p:nvSpPr>
          <p:cNvPr id="3" name="Rectangle 2">
            <a:extLst>
              <a:ext uri="{FF2B5EF4-FFF2-40B4-BE49-F238E27FC236}">
                <a16:creationId xmlns:a16="http://schemas.microsoft.com/office/drawing/2014/main" id="{2444DD16-24D6-4996-9C7D-6968FBD31C4A}"/>
              </a:ext>
            </a:extLst>
          </p:cNvPr>
          <p:cNvSpPr/>
          <p:nvPr/>
        </p:nvSpPr>
        <p:spPr>
          <a:xfrm>
            <a:off x="552009" y="4160559"/>
            <a:ext cx="11549451" cy="378941"/>
          </a:xfrm>
          <a:prstGeom prst="rect">
            <a:avLst/>
          </a:prstGeom>
          <a:solidFill>
            <a:srgbClr val="61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rPr>
              <a:t>Analyst(s): Matt Leamon</a:t>
            </a:r>
          </a:p>
        </p:txBody>
      </p:sp>
      <p:sp>
        <p:nvSpPr>
          <p:cNvPr id="4" name="Rectangle 3">
            <a:extLst>
              <a:ext uri="{FF2B5EF4-FFF2-40B4-BE49-F238E27FC236}">
                <a16:creationId xmlns:a16="http://schemas.microsoft.com/office/drawing/2014/main" id="{62B94152-9EE3-44D4-8C92-336F714F76AE}"/>
              </a:ext>
            </a:extLst>
          </p:cNvPr>
          <p:cNvSpPr/>
          <p:nvPr/>
        </p:nvSpPr>
        <p:spPr>
          <a:xfrm>
            <a:off x="552012" y="4539500"/>
            <a:ext cx="11549449" cy="90616"/>
          </a:xfrm>
          <a:prstGeom prst="rect">
            <a:avLst/>
          </a:prstGeom>
          <a:solidFill>
            <a:srgbClr val="FB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518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55647C8A8E1149AA6E04A7DB908B7A" ma:contentTypeVersion="12" ma:contentTypeDescription="Create a new document." ma:contentTypeScope="" ma:versionID="473e64dae3f221f38a3a2d4f860c0141">
  <xsd:schema xmlns:xsd="http://www.w3.org/2001/XMLSchema" xmlns:xs="http://www.w3.org/2001/XMLSchema" xmlns:p="http://schemas.microsoft.com/office/2006/metadata/properties" xmlns:ns3="df9f2d01-ff89-44fd-8417-04ace36493b0" xmlns:ns4="1ef0e58a-4754-4f2d-bfb6-51962dba1afb" targetNamespace="http://schemas.microsoft.com/office/2006/metadata/properties" ma:root="true" ma:fieldsID="6fe1eccb5ad984ca49e96851182291d5" ns3:_="" ns4:_="">
    <xsd:import namespace="df9f2d01-ff89-44fd-8417-04ace36493b0"/>
    <xsd:import namespace="1ef0e58a-4754-4f2d-bfb6-51962dba1af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f2d01-ff89-44fd-8417-04ace36493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f0e58a-4754-4f2d-bfb6-51962dba1a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B386B8-6CC0-4001-87FE-DDAF71A5A440}">
  <ds:schemaRefs>
    <ds:schemaRef ds:uri="1ef0e58a-4754-4f2d-bfb6-51962dba1afb"/>
    <ds:schemaRef ds:uri="df9f2d01-ff89-44fd-8417-04ace3649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43BD3A-0386-43FB-998C-29076BC1A93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ef0e58a-4754-4f2d-bfb6-51962dba1afb"/>
    <ds:schemaRef ds:uri="df9f2d01-ff89-44fd-8417-04ace36493b0"/>
    <ds:schemaRef ds:uri="http://www.w3.org/XML/1998/namespace"/>
    <ds:schemaRef ds:uri="http://purl.org/dc/dcmitype/"/>
  </ds:schemaRefs>
</ds:datastoreItem>
</file>

<file path=customXml/itemProps3.xml><?xml version="1.0" encoding="utf-8"?>
<ds:datastoreItem xmlns:ds="http://schemas.openxmlformats.org/officeDocument/2006/customXml" ds:itemID="{6C426240-F17A-40E5-A156-422738C57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150</TotalTime>
  <Words>1618</Words>
  <Application>Microsoft Macintosh PowerPoint</Application>
  <PresentationFormat>Widescreen</PresentationFormat>
  <Paragraphs>148</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Reliance Steel (RS)</vt:lpstr>
      <vt:lpstr>Table of Contents</vt:lpstr>
      <vt:lpstr>Section I. Company Overview</vt:lpstr>
      <vt:lpstr>Company Summary</vt:lpstr>
      <vt:lpstr>Business Model</vt:lpstr>
      <vt:lpstr>Business Model – Acquisitions</vt:lpstr>
      <vt:lpstr>Annotated Price Chart</vt:lpstr>
      <vt:lpstr>Reliance &amp; ESG</vt:lpstr>
      <vt:lpstr>Section II. Industry Overview</vt:lpstr>
      <vt:lpstr>Steel Processing Industry Overview</vt:lpstr>
      <vt:lpstr>Macro Overview</vt:lpstr>
      <vt:lpstr>Section IV. Risks &amp; Catalysts</vt:lpstr>
      <vt:lpstr>Risks and Catalysts</vt:lpstr>
      <vt:lpstr>Section V. Valuation</vt:lpstr>
      <vt:lpstr>Dividend Discount Model – Base Case</vt:lpstr>
      <vt:lpstr>Comparable Company Analysis – Base Case</vt:lpstr>
      <vt:lpstr>Multiples Analysis – Base Case</vt:lpstr>
      <vt:lpstr>Discounted Cash Flow Statement – Base Case</vt:lpstr>
      <vt:lpstr>Football Field – Base Case</vt:lpstr>
      <vt:lpstr>Section VI. Investment Thesis</vt:lpstr>
      <vt:lpstr>RS Investment Thesis</vt:lpstr>
      <vt:lpstr>Security Summary</vt:lpstr>
      <vt:lpstr>Recommendation</vt:lpstr>
      <vt:lpstr>Recommendation</vt:lpstr>
    </vt:vector>
  </TitlesOfParts>
  <Company>Bloomberg 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BONAVENTURE</dc:creator>
  <cp:lastModifiedBy>Williamson, Timothy R</cp:lastModifiedBy>
  <cp:revision>93</cp:revision>
  <dcterms:created xsi:type="dcterms:W3CDTF">2021-08-24T02:30:09Z</dcterms:created>
  <dcterms:modified xsi:type="dcterms:W3CDTF">2022-02-09T19:57:11Z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0x0101008F55647C8A8E1149AA6E04A7DB908B7A</vt:lpwstr>
  </property>
</Properties>
</file>