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iLsSZKXeGBvDFJtsdmRIlt+Dw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23ee2e0b9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23ee2e0b9_2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f23ee2e0b9_2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613E35"/>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5"/>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6"/>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838200" y="1246597"/>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613E35"/>
              </a:buClr>
              <a:buSzPts val="2800"/>
              <a:buChar char="•"/>
              <a:defRPr sz="2800">
                <a:solidFill>
                  <a:srgbClr val="613E35"/>
                </a:solidFill>
              </a:defRPr>
            </a:lvl1pPr>
            <a:lvl2pPr marL="914400" lvl="1" indent="-342900" algn="l">
              <a:lnSpc>
                <a:spcPct val="90000"/>
              </a:lnSpc>
              <a:spcBef>
                <a:spcPts val="500"/>
              </a:spcBef>
              <a:spcAft>
                <a:spcPts val="0"/>
              </a:spcAft>
              <a:buClr>
                <a:schemeClr val="dk1"/>
              </a:buClr>
              <a:buSzPts val="1800"/>
              <a:buChar char="•"/>
              <a:defRPr sz="1800">
                <a:solidFill>
                  <a:schemeClr val="dk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7"/>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27"/>
          <p:cNvSpPr/>
          <p:nvPr/>
        </p:nvSpPr>
        <p:spPr>
          <a:xfrm>
            <a:off x="578076" y="942331"/>
            <a:ext cx="11439461" cy="126742"/>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chemeClr val="lt1"/>
              </a:solidFill>
              <a:latin typeface="Calibri"/>
              <a:ea typeface="Calibri"/>
              <a:cs typeface="Calibri"/>
              <a:sym typeface="Calibri"/>
            </a:endParaRPr>
          </a:p>
        </p:txBody>
      </p:sp>
      <p:sp>
        <p:nvSpPr>
          <p:cNvPr id="26" name="Google Shape;26;p27"/>
          <p:cNvSpPr/>
          <p:nvPr/>
        </p:nvSpPr>
        <p:spPr>
          <a:xfrm>
            <a:off x="578076" y="1069075"/>
            <a:ext cx="11439461" cy="45719"/>
          </a:xfrm>
          <a:prstGeom prst="rect">
            <a:avLst/>
          </a:prstGeom>
          <a:solidFill>
            <a:srgbClr val="FB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13E35"/>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8"/>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9"/>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30"/>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1"/>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2"/>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13E3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3"/>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13E3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7"/>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4"/>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613E35"/>
              </a:buClr>
              <a:buSzPts val="4000"/>
              <a:buFont typeface="Calibri"/>
              <a:buNone/>
              <a:defRPr sz="4000" b="0" i="0" u="none" strike="noStrike" cap="none">
                <a:solidFill>
                  <a:srgbClr val="613E3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 name="Google Shape;12;p25"/>
          <p:cNvCxnSpPr/>
          <p:nvPr/>
        </p:nvCxnSpPr>
        <p:spPr>
          <a:xfrm>
            <a:off x="490992" y="281149"/>
            <a:ext cx="0" cy="6186616"/>
          </a:xfrm>
          <a:prstGeom prst="straightConnector1">
            <a:avLst/>
          </a:prstGeom>
          <a:noFill/>
          <a:ln w="9525" cap="flat" cmpd="sng">
            <a:solidFill>
              <a:srgbClr val="FBB901"/>
            </a:solidFill>
            <a:prstDash val="solid"/>
            <a:miter lim="800000"/>
            <a:headEnd type="none" w="sm" len="sm"/>
            <a:tailEnd type="none" w="sm" len="sm"/>
          </a:ln>
        </p:spPr>
      </p:cxnSp>
      <p:sp>
        <p:nvSpPr>
          <p:cNvPr id="13" name="Google Shape;13;p25"/>
          <p:cNvSpPr txBox="1"/>
          <p:nvPr/>
        </p:nvSpPr>
        <p:spPr>
          <a:xfrm rot="-5400000">
            <a:off x="-827680" y="3824322"/>
            <a:ext cx="2276670"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rgbClr val="BFBFBF"/>
                </a:solidFill>
                <a:latin typeface="Calibri"/>
                <a:ea typeface="Calibri"/>
                <a:cs typeface="Calibri"/>
                <a:sym typeface="Calibri"/>
              </a:rPr>
              <a:t>Students in Money Management</a:t>
            </a:r>
            <a:endParaRPr/>
          </a:p>
        </p:txBody>
      </p:sp>
      <p:pic>
        <p:nvPicPr>
          <p:cNvPr id="14" name="Google Shape;14;p25"/>
          <p:cNvPicPr preferRelativeResize="0"/>
          <p:nvPr/>
        </p:nvPicPr>
        <p:blipFill rotWithShape="1">
          <a:blip r:embed="rId13">
            <a:alphaModFix/>
          </a:blip>
          <a:srcRect/>
          <a:stretch/>
        </p:blipFill>
        <p:spPr>
          <a:xfrm>
            <a:off x="571307" y="6384324"/>
            <a:ext cx="911504" cy="419547"/>
          </a:xfrm>
          <a:prstGeom prst="rect">
            <a:avLst/>
          </a:prstGeom>
          <a:noFill/>
          <a:ln>
            <a:noFill/>
          </a:ln>
        </p:spPr>
      </p:pic>
      <p:sp>
        <p:nvSpPr>
          <p:cNvPr id="15" name="Google Shape;15;p25"/>
          <p:cNvSpPr txBox="1"/>
          <p:nvPr/>
        </p:nvSpPr>
        <p:spPr>
          <a:xfrm>
            <a:off x="11615315" y="6467766"/>
            <a:ext cx="39545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100">
                <a:solidFill>
                  <a:srgbClr val="613E35"/>
                </a:solidFill>
                <a:latin typeface="Calibri"/>
                <a:ea typeface="Calibri"/>
                <a:cs typeface="Calibri"/>
                <a:sym typeface="Calibri"/>
              </a:rPr>
              <a:t>‹#›</a:t>
            </a:fld>
            <a:endParaRPr sz="1100">
              <a:solidFill>
                <a:srgbClr val="613E35"/>
              </a:solidFill>
              <a:latin typeface="Calibri"/>
              <a:ea typeface="Calibri"/>
              <a:cs typeface="Calibri"/>
              <a:sym typeface="Calibri"/>
            </a:endParaRPr>
          </a:p>
        </p:txBody>
      </p:sp>
      <p:pic>
        <p:nvPicPr>
          <p:cNvPr id="16" name="Google Shape;16;p25"/>
          <p:cNvPicPr preferRelativeResize="0"/>
          <p:nvPr/>
        </p:nvPicPr>
        <p:blipFill>
          <a:blip r:embed="rId14">
            <a:alphaModFix/>
          </a:blip>
          <a:stretch>
            <a:fillRect/>
          </a:stretch>
        </p:blipFill>
        <p:spPr>
          <a:xfrm>
            <a:off x="10561950" y="197825"/>
            <a:ext cx="1448826" cy="521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Excel_Worksheet.xls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581200" y="994125"/>
            <a:ext cx="11029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6000"/>
              <a:buFont typeface="Calibri"/>
              <a:buNone/>
            </a:pPr>
            <a:r>
              <a:rPr lang="en-US" b="1"/>
              <a:t>NXP Semiconductors N.V. (NXPI)</a:t>
            </a:r>
            <a:endParaRPr b="1">
              <a:latin typeface="Calibri"/>
              <a:ea typeface="Calibri"/>
              <a:cs typeface="Calibri"/>
              <a:sym typeface="Calibri"/>
            </a:endParaRPr>
          </a:p>
        </p:txBody>
      </p:sp>
      <p:sp>
        <p:nvSpPr>
          <p:cNvPr id="89" name="Google Shape;89;p1"/>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chemeClr val="lt1"/>
                </a:solidFill>
                <a:latin typeface="Calibri"/>
                <a:ea typeface="Calibri"/>
                <a:cs typeface="Calibri"/>
                <a:sym typeface="Calibri"/>
              </a:rPr>
              <a:t>September 22</a:t>
            </a:r>
            <a:r>
              <a:rPr lang="en-US" b="1" baseline="30000" dirty="0">
                <a:solidFill>
                  <a:schemeClr val="lt1"/>
                </a:solidFill>
                <a:latin typeface="Calibri"/>
                <a:ea typeface="Calibri"/>
                <a:cs typeface="Calibri"/>
                <a:sym typeface="Calibri"/>
              </a:rPr>
              <a:t>nd</a:t>
            </a:r>
            <a:r>
              <a:rPr lang="en-US" b="1" dirty="0">
                <a:solidFill>
                  <a:schemeClr val="lt1"/>
                </a:solidFill>
                <a:latin typeface="Calibri"/>
                <a:ea typeface="Calibri"/>
                <a:cs typeface="Calibri"/>
                <a:sym typeface="Calibri"/>
              </a:rPr>
              <a:t>,</a:t>
            </a:r>
            <a:r>
              <a:rPr lang="en-US" sz="1400" b="1" dirty="0">
                <a:solidFill>
                  <a:schemeClr val="lt1"/>
                </a:solidFill>
                <a:latin typeface="Calibri"/>
                <a:ea typeface="Calibri"/>
                <a:cs typeface="Calibri"/>
                <a:sym typeface="Calibri"/>
              </a:rPr>
              <a:t> 2021 – Buy/Sell Recommendation				</a:t>
            </a:r>
            <a:r>
              <a:rPr lang="en-US" b="1" dirty="0">
                <a:solidFill>
                  <a:schemeClr val="lt1"/>
                </a:solidFill>
                <a:latin typeface="Calibri"/>
                <a:ea typeface="Calibri"/>
                <a:cs typeface="Calibri"/>
                <a:sym typeface="Calibri"/>
              </a:rPr>
              <a:t>Colin Fragale, Patrick Seeley, &amp; Justin Schultz</a:t>
            </a:r>
            <a:endParaRPr dirty="0"/>
          </a:p>
        </p:txBody>
      </p:sp>
      <p:sp>
        <p:nvSpPr>
          <p:cNvPr id="90" name="Google Shape;90;p1"/>
          <p:cNvSpPr/>
          <p:nvPr/>
        </p:nvSpPr>
        <p:spPr>
          <a:xfrm>
            <a:off x="552012" y="4539500"/>
            <a:ext cx="11549400" cy="90600"/>
          </a:xfrm>
          <a:prstGeom prst="rect">
            <a:avLst/>
          </a:prstGeom>
          <a:solidFill>
            <a:srgbClr val="FB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txBox="1"/>
          <p:nvPr/>
        </p:nvSpPr>
        <p:spPr>
          <a:xfrm>
            <a:off x="4645149" y="3381827"/>
            <a:ext cx="2901600" cy="45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Technology Sector</a:t>
            </a:r>
            <a:endParaRPr sz="2400">
              <a:solidFill>
                <a:schemeClr val="dk1"/>
              </a:solidFill>
              <a:latin typeface="Calibri"/>
              <a:ea typeface="Calibri"/>
              <a:cs typeface="Calibri"/>
              <a:sym typeface="Calibri"/>
            </a:endParaRPr>
          </a:p>
        </p:txBody>
      </p:sp>
      <p:pic>
        <p:nvPicPr>
          <p:cNvPr id="92" name="Google Shape;92;p1" descr="Logo&#10;&#10;Description automatically generated"/>
          <p:cNvPicPr preferRelativeResize="0"/>
          <p:nvPr/>
        </p:nvPicPr>
        <p:blipFill rotWithShape="1">
          <a:blip r:embed="rId3">
            <a:alphaModFix/>
          </a:blip>
          <a:srcRect l="9428" t="8877" r="7387" b="8839"/>
          <a:stretch/>
        </p:blipFill>
        <p:spPr>
          <a:xfrm>
            <a:off x="4552043" y="183993"/>
            <a:ext cx="3229700" cy="238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Semiconductor Industry Overview</a:t>
            </a:r>
            <a:endParaRPr/>
          </a:p>
        </p:txBody>
      </p:sp>
      <p:sp>
        <p:nvSpPr>
          <p:cNvPr id="177" name="Google Shape;177;p10"/>
          <p:cNvSpPr/>
          <p:nvPr/>
        </p:nvSpPr>
        <p:spPr>
          <a:xfrm>
            <a:off x="6814034" y="4137041"/>
            <a:ext cx="422350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Global Market Share - % Mkt. cap </a:t>
            </a:r>
            <a:endParaRPr sz="1800" b="1">
              <a:solidFill>
                <a:schemeClr val="lt1"/>
              </a:solidFill>
              <a:latin typeface="Calibri"/>
              <a:ea typeface="Calibri"/>
              <a:cs typeface="Calibri"/>
              <a:sym typeface="Calibri"/>
            </a:endParaRPr>
          </a:p>
        </p:txBody>
      </p:sp>
      <p:sp>
        <p:nvSpPr>
          <p:cNvPr id="178" name="Google Shape;178;p10"/>
          <p:cNvSpPr/>
          <p:nvPr/>
        </p:nvSpPr>
        <p:spPr>
          <a:xfrm>
            <a:off x="6814033" y="1721514"/>
            <a:ext cx="422350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Global Market Share - % of Rev. </a:t>
            </a:r>
            <a:endParaRPr sz="1800" b="1">
              <a:solidFill>
                <a:schemeClr val="lt1"/>
              </a:solidFill>
              <a:latin typeface="Calibri"/>
              <a:ea typeface="Calibri"/>
              <a:cs typeface="Calibri"/>
              <a:sym typeface="Calibri"/>
            </a:endParaRPr>
          </a:p>
        </p:txBody>
      </p:sp>
      <p:sp>
        <p:nvSpPr>
          <p:cNvPr id="179" name="Google Shape;179;p10"/>
          <p:cNvSpPr txBox="1"/>
          <p:nvPr/>
        </p:nvSpPr>
        <p:spPr>
          <a:xfrm>
            <a:off x="1419026" y="6670250"/>
            <a:ext cx="21277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Bloomberg CCB Function, IBISWorld</a:t>
            </a:r>
            <a:endParaRPr sz="900">
              <a:solidFill>
                <a:srgbClr val="A5A5A5"/>
              </a:solidFill>
              <a:latin typeface="Calibri"/>
              <a:ea typeface="Calibri"/>
              <a:cs typeface="Calibri"/>
              <a:sym typeface="Calibri"/>
            </a:endParaRPr>
          </a:p>
        </p:txBody>
      </p:sp>
      <p:sp>
        <p:nvSpPr>
          <p:cNvPr id="180" name="Google Shape;180;p10"/>
          <p:cNvSpPr txBox="1"/>
          <p:nvPr/>
        </p:nvSpPr>
        <p:spPr>
          <a:xfrm>
            <a:off x="661236" y="1111988"/>
            <a:ext cx="113316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Calibri"/>
                <a:ea typeface="Calibri"/>
                <a:cs typeface="Calibri"/>
                <a:sym typeface="Calibri"/>
              </a:rPr>
              <a:t>The Global Semiconductor industry generated roughly $110.61B in 2020. NXP Semiconductor is a Dutch company with locations across the globe. A 2.58% global market share leaves them with plenty of room to grow during this time of high demand.</a:t>
            </a:r>
            <a:endParaRPr/>
          </a:p>
        </p:txBody>
      </p:sp>
      <p:pic>
        <p:nvPicPr>
          <p:cNvPr id="181" name="Google Shape;181;p10"/>
          <p:cNvPicPr preferRelativeResize="0"/>
          <p:nvPr/>
        </p:nvPicPr>
        <p:blipFill>
          <a:blip r:embed="rId3">
            <a:alphaModFix/>
          </a:blip>
          <a:stretch>
            <a:fillRect/>
          </a:stretch>
        </p:blipFill>
        <p:spPr>
          <a:xfrm>
            <a:off x="6546651" y="4578655"/>
            <a:ext cx="4968975" cy="2190871"/>
          </a:xfrm>
          <a:prstGeom prst="rect">
            <a:avLst/>
          </a:prstGeom>
          <a:noFill/>
          <a:ln>
            <a:noFill/>
          </a:ln>
        </p:spPr>
      </p:pic>
      <p:pic>
        <p:nvPicPr>
          <p:cNvPr id="182" name="Google Shape;182;p10"/>
          <p:cNvPicPr preferRelativeResize="0"/>
          <p:nvPr/>
        </p:nvPicPr>
        <p:blipFill>
          <a:blip r:embed="rId4">
            <a:alphaModFix/>
          </a:blip>
          <a:stretch>
            <a:fillRect/>
          </a:stretch>
        </p:blipFill>
        <p:spPr>
          <a:xfrm>
            <a:off x="6546650" y="2218675"/>
            <a:ext cx="4770874" cy="1864387"/>
          </a:xfrm>
          <a:prstGeom prst="rect">
            <a:avLst/>
          </a:prstGeom>
          <a:noFill/>
          <a:ln>
            <a:noFill/>
          </a:ln>
        </p:spPr>
      </p:pic>
      <p:sp>
        <p:nvSpPr>
          <p:cNvPr id="183" name="Google Shape;183;p10"/>
          <p:cNvSpPr txBox="1"/>
          <p:nvPr/>
        </p:nvSpPr>
        <p:spPr>
          <a:xfrm>
            <a:off x="792400" y="1811200"/>
            <a:ext cx="5433600" cy="29553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This industry manufactures electronic components, which are typically packaged in a discrete form with two or more connecting leads or metallic pads. Connecting these parts by soldering them to a printed circuit board creates an electronic circuit. A semiconductor device is an electronic component made with semiconductor material, such as silicon.</a:t>
            </a:r>
            <a:endParaRPr sz="120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External Drivers of the Industry</a:t>
            </a:r>
            <a:endParaRPr sz="1200">
              <a:solidFill>
                <a:schemeClr val="dk1"/>
              </a:solidFill>
              <a:highlight>
                <a:srgbClr val="FFFFFF"/>
              </a:highlight>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GDP of the BRIC(Brazil, Russia, India, China) nations</a:t>
            </a:r>
            <a:endParaRPr sz="1200">
              <a:solidFill>
                <a:schemeClr val="dk1"/>
              </a:solidFill>
              <a:highlight>
                <a:srgbClr val="FFFFFF"/>
              </a:highlight>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Global internet usage</a:t>
            </a:r>
            <a:endParaRPr sz="1200">
              <a:solidFill>
                <a:schemeClr val="dk1"/>
              </a:solidFill>
              <a:highlight>
                <a:srgbClr val="FFFFFF"/>
              </a:highlight>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Global per capita income</a:t>
            </a:r>
            <a:endParaRPr sz="1200">
              <a:solidFill>
                <a:schemeClr val="dk1"/>
              </a:solidFill>
              <a:highlight>
                <a:srgbClr val="FFFFFF"/>
              </a:highlight>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Global number of mobile phone subscriptions</a:t>
            </a:r>
            <a:endParaRPr sz="1200">
              <a:solidFill>
                <a:schemeClr val="dk1"/>
              </a:solidFill>
              <a:highlight>
                <a:srgbClr val="FFFFFF"/>
              </a:highlight>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World price of copper</a:t>
            </a:r>
            <a:endParaRPr sz="120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Fueled mainly by semiconductors and their related devices, industry trade is projected to increase at an annualized rate of 3.8% to $226.8 billion over the five years to 2026.</a:t>
            </a:r>
            <a:endParaRPr sz="120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Tariffs do affect the first and second tier suppliers of these companies.</a:t>
            </a:r>
            <a:endParaRPr sz="12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Macro Overview</a:t>
            </a:r>
            <a:endParaRPr/>
          </a:p>
        </p:txBody>
      </p:sp>
      <p:sp>
        <p:nvSpPr>
          <p:cNvPr id="189" name="Google Shape;189;p11"/>
          <p:cNvSpPr/>
          <p:nvPr/>
        </p:nvSpPr>
        <p:spPr>
          <a:xfrm>
            <a:off x="801925" y="1795750"/>
            <a:ext cx="3801900" cy="8988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Semiconductor market size worldwide from 1987 to 2022</a:t>
            </a: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a:t>
            </a:r>
            <a:r>
              <a:rPr lang="en-US" sz="1800" b="1" i="1">
                <a:solidFill>
                  <a:schemeClr val="lt1"/>
                </a:solidFill>
                <a:latin typeface="Calibri"/>
                <a:ea typeface="Calibri"/>
                <a:cs typeface="Calibri"/>
                <a:sym typeface="Calibri"/>
              </a:rPr>
              <a:t>in billions of USD)</a:t>
            </a:r>
            <a:endParaRPr sz="1800" b="1" i="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p:txBody>
      </p:sp>
      <p:sp>
        <p:nvSpPr>
          <p:cNvPr id="191" name="Google Shape;191;p11"/>
          <p:cNvSpPr/>
          <p:nvPr/>
        </p:nvSpPr>
        <p:spPr>
          <a:xfrm>
            <a:off x="6452725" y="1807125"/>
            <a:ext cx="4378500" cy="8520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PPI: Semiconductor and Related Device Manufacturing</a:t>
            </a:r>
            <a:endParaRPr sz="1800" b="1">
              <a:solidFill>
                <a:schemeClr val="lt1"/>
              </a:solidFill>
              <a:latin typeface="Calibri"/>
              <a:ea typeface="Calibri"/>
              <a:cs typeface="Calibri"/>
              <a:sym typeface="Calibri"/>
            </a:endParaRPr>
          </a:p>
        </p:txBody>
      </p:sp>
      <p:sp>
        <p:nvSpPr>
          <p:cNvPr id="192" name="Google Shape;192;p11"/>
          <p:cNvSpPr txBox="1"/>
          <p:nvPr/>
        </p:nvSpPr>
        <p:spPr>
          <a:xfrm>
            <a:off x="1419026" y="6670250"/>
            <a:ext cx="21277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FRED, Statista.com</a:t>
            </a:r>
            <a:endParaRPr sz="900">
              <a:solidFill>
                <a:srgbClr val="A5A5A5"/>
              </a:solidFill>
              <a:latin typeface="Calibri"/>
              <a:ea typeface="Calibri"/>
              <a:cs typeface="Calibri"/>
              <a:sym typeface="Calibri"/>
            </a:endParaRPr>
          </a:p>
        </p:txBody>
      </p:sp>
      <p:sp>
        <p:nvSpPr>
          <p:cNvPr id="193" name="Google Shape;193;p11"/>
          <p:cNvSpPr txBox="1"/>
          <p:nvPr/>
        </p:nvSpPr>
        <p:spPr>
          <a:xfrm>
            <a:off x="640787" y="1091763"/>
            <a:ext cx="11243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chemeClr val="dk1"/>
                </a:solidFill>
                <a:latin typeface="Calibri"/>
                <a:ea typeface="Calibri"/>
                <a:cs typeface="Calibri"/>
                <a:sym typeface="Calibri"/>
              </a:rPr>
              <a:t>Semiconductors continue to be in high demand as the global shortages continue. There are semiconductors in most circuit boards which are used in anything electronic. This being said, as new technology comes out and the world continues to use electronics, the demand will continue to rise.</a:t>
            </a:r>
            <a:endParaRPr sz="1300" dirty="0"/>
          </a:p>
        </p:txBody>
      </p:sp>
      <p:pic>
        <p:nvPicPr>
          <p:cNvPr id="194" name="Google Shape;194;p11"/>
          <p:cNvPicPr preferRelativeResize="0"/>
          <p:nvPr/>
        </p:nvPicPr>
        <p:blipFill>
          <a:blip r:embed="rId3">
            <a:alphaModFix/>
          </a:blip>
          <a:stretch>
            <a:fillRect/>
          </a:stretch>
        </p:blipFill>
        <p:spPr>
          <a:xfrm>
            <a:off x="5244350" y="2844425"/>
            <a:ext cx="6795249" cy="2697975"/>
          </a:xfrm>
          <a:prstGeom prst="rect">
            <a:avLst/>
          </a:prstGeom>
          <a:noFill/>
          <a:ln>
            <a:noFill/>
          </a:ln>
        </p:spPr>
      </p:pic>
      <p:pic>
        <p:nvPicPr>
          <p:cNvPr id="195" name="Google Shape;195;p11"/>
          <p:cNvPicPr preferRelativeResize="0"/>
          <p:nvPr/>
        </p:nvPicPr>
        <p:blipFill>
          <a:blip r:embed="rId4">
            <a:alphaModFix/>
          </a:blip>
          <a:stretch>
            <a:fillRect/>
          </a:stretch>
        </p:blipFill>
        <p:spPr>
          <a:xfrm>
            <a:off x="801925" y="2844425"/>
            <a:ext cx="3844776" cy="2697975"/>
          </a:xfrm>
          <a:prstGeom prst="rect">
            <a:avLst/>
          </a:prstGeom>
          <a:noFill/>
          <a:ln>
            <a:noFill/>
          </a:ln>
        </p:spPr>
      </p:pic>
      <p:sp>
        <p:nvSpPr>
          <p:cNvPr id="196" name="Google Shape;196;p11"/>
          <p:cNvSpPr txBox="1"/>
          <p:nvPr/>
        </p:nvSpPr>
        <p:spPr>
          <a:xfrm>
            <a:off x="3693675" y="5702968"/>
            <a:ext cx="2550600" cy="4002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400"/>
              </a:spcAft>
              <a:buNone/>
            </a:pPr>
            <a:endParaRPr i="1">
              <a:solidFill>
                <a:srgbClr val="455F7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III. Risks &amp; Catalysts</a:t>
            </a:r>
            <a:endParaRPr/>
          </a:p>
        </p:txBody>
      </p:sp>
      <p:sp>
        <p:nvSpPr>
          <p:cNvPr id="202" name="Google Shape;202;p12"/>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r>
              <a:rPr lang="en-US" b="1">
                <a:solidFill>
                  <a:schemeClr val="lt1"/>
                </a:solidFill>
                <a:latin typeface="Calibri"/>
                <a:ea typeface="Calibri"/>
                <a:cs typeface="Calibri"/>
                <a:sym typeface="Calibri"/>
              </a:rPr>
              <a:t>Patrick Seeley and Colin Fragale</a:t>
            </a:r>
            <a:endParaRPr/>
          </a:p>
        </p:txBody>
      </p:sp>
      <p:sp>
        <p:nvSpPr>
          <p:cNvPr id="203" name="Google Shape;203;p12"/>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Risks and Catalysts</a:t>
            </a:r>
            <a:endParaRPr/>
          </a:p>
        </p:txBody>
      </p:sp>
      <p:sp>
        <p:nvSpPr>
          <p:cNvPr id="209" name="Google Shape;209;p13"/>
          <p:cNvSpPr/>
          <p:nvPr/>
        </p:nvSpPr>
        <p:spPr>
          <a:xfrm>
            <a:off x="801914" y="1335230"/>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Risks</a:t>
            </a:r>
            <a:endParaRPr sz="1800" b="1">
              <a:solidFill>
                <a:schemeClr val="lt1"/>
              </a:solidFill>
              <a:latin typeface="Calibri"/>
              <a:ea typeface="Calibri"/>
              <a:cs typeface="Calibri"/>
              <a:sym typeface="Calibri"/>
            </a:endParaRPr>
          </a:p>
        </p:txBody>
      </p:sp>
      <p:sp>
        <p:nvSpPr>
          <p:cNvPr id="210" name="Google Shape;210;p13"/>
          <p:cNvSpPr/>
          <p:nvPr/>
        </p:nvSpPr>
        <p:spPr>
          <a:xfrm>
            <a:off x="6991931" y="1350707"/>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Catalysts</a:t>
            </a:r>
            <a:endParaRPr sz="1800" b="1">
              <a:solidFill>
                <a:schemeClr val="lt1"/>
              </a:solidFill>
              <a:latin typeface="Calibri"/>
              <a:ea typeface="Calibri"/>
              <a:cs typeface="Calibri"/>
              <a:sym typeface="Calibri"/>
            </a:endParaRPr>
          </a:p>
        </p:txBody>
      </p:sp>
      <p:sp>
        <p:nvSpPr>
          <p:cNvPr id="211" name="Google Shape;211;p13"/>
          <p:cNvSpPr txBox="1"/>
          <p:nvPr/>
        </p:nvSpPr>
        <p:spPr>
          <a:xfrm>
            <a:off x="801914" y="1776843"/>
            <a:ext cx="4901100" cy="3170700"/>
          </a:xfrm>
          <a:prstGeom prst="rect">
            <a:avLst/>
          </a:prstGeom>
          <a:noFill/>
          <a:ln>
            <a:noFill/>
          </a:ln>
        </p:spPr>
        <p:txBody>
          <a:bodyPr spcFirstLastPara="1" wrap="square" lIns="91425" tIns="45700" rIns="91425" bIns="45700" anchor="t" anchorCtr="0">
            <a:spAutoFit/>
          </a:bodyPr>
          <a:lstStyle/>
          <a:p>
            <a:pPr marL="285750" marR="0" lvl="0" indent="-279400" algn="l" rtl="0">
              <a:spcBef>
                <a:spcPts val="0"/>
              </a:spcBef>
              <a:spcAft>
                <a:spcPts val="0"/>
              </a:spcAft>
              <a:buClr>
                <a:schemeClr val="dk1"/>
              </a:buClr>
              <a:buSzPts val="1900"/>
              <a:buFont typeface="Calibri"/>
              <a:buChar char="•"/>
            </a:pPr>
            <a:r>
              <a:rPr lang="en-US" sz="2000">
                <a:solidFill>
                  <a:schemeClr val="dk1"/>
                </a:solidFill>
                <a:latin typeface="Calibri"/>
                <a:ea typeface="Calibri"/>
                <a:cs typeface="Calibri"/>
                <a:sym typeface="Calibri"/>
              </a:rPr>
              <a:t>COVID-19 supply chain disruptions</a:t>
            </a:r>
            <a:endParaRPr sz="2000">
              <a:latin typeface="Calibri"/>
              <a:ea typeface="Calibri"/>
              <a:cs typeface="Calibri"/>
              <a:sym typeface="Calibri"/>
            </a:endParaRPr>
          </a:p>
          <a:p>
            <a:pPr marL="285750" marR="0" lvl="0" indent="-279400" algn="l" rtl="0">
              <a:spcBef>
                <a:spcPts val="0"/>
              </a:spcBef>
              <a:spcAft>
                <a:spcPts val="0"/>
              </a:spcAft>
              <a:buClr>
                <a:schemeClr val="dk1"/>
              </a:buClr>
              <a:buSzPts val="1900"/>
              <a:buFont typeface="Calibri"/>
              <a:buChar char="•"/>
            </a:pPr>
            <a:r>
              <a:rPr lang="en-US" sz="2000">
                <a:solidFill>
                  <a:schemeClr val="dk1"/>
                </a:solidFill>
                <a:latin typeface="Calibri"/>
                <a:ea typeface="Calibri"/>
                <a:cs typeface="Calibri"/>
                <a:sym typeface="Calibri"/>
              </a:rPr>
              <a:t>Instability of the economy and markets</a:t>
            </a:r>
            <a:endParaRPr sz="2000">
              <a:latin typeface="Calibri"/>
              <a:ea typeface="Calibri"/>
              <a:cs typeface="Calibri"/>
              <a:sym typeface="Calibri"/>
            </a:endParaRPr>
          </a:p>
          <a:p>
            <a:pPr marL="285750" marR="0" lvl="0" indent="-279400" algn="l" rtl="0">
              <a:spcBef>
                <a:spcPts val="0"/>
              </a:spcBef>
              <a:spcAft>
                <a:spcPts val="0"/>
              </a:spcAft>
              <a:buClr>
                <a:schemeClr val="dk1"/>
              </a:buClr>
              <a:buSzPts val="1900"/>
              <a:buFont typeface="Calibri"/>
              <a:buChar char="•"/>
            </a:pPr>
            <a:r>
              <a:rPr lang="en-US" sz="2000">
                <a:latin typeface="Calibri"/>
                <a:ea typeface="Calibri"/>
                <a:cs typeface="Calibri"/>
                <a:sym typeface="Calibri"/>
              </a:rPr>
              <a:t>Price Erosion</a:t>
            </a:r>
            <a:endParaRPr sz="2000">
              <a:latin typeface="Calibri"/>
              <a:ea typeface="Calibri"/>
              <a:cs typeface="Calibri"/>
              <a:sym typeface="Calibri"/>
            </a:endParaRPr>
          </a:p>
          <a:p>
            <a:pPr marL="285750" marR="0" lvl="0" indent="-279400" algn="l" rtl="0">
              <a:spcBef>
                <a:spcPts val="0"/>
              </a:spcBef>
              <a:spcAft>
                <a:spcPts val="0"/>
              </a:spcAft>
              <a:buClr>
                <a:schemeClr val="dk1"/>
              </a:buClr>
              <a:buSzPts val="1900"/>
              <a:buFont typeface="Calibri"/>
              <a:buChar char="•"/>
            </a:pPr>
            <a:r>
              <a:rPr lang="en-US" sz="2000">
                <a:solidFill>
                  <a:schemeClr val="dk1"/>
                </a:solidFill>
                <a:latin typeface="Calibri"/>
                <a:ea typeface="Calibri"/>
                <a:cs typeface="Calibri"/>
                <a:sym typeface="Calibri"/>
              </a:rPr>
              <a:t>Potential decreases in demand for products semiconductors are components of </a:t>
            </a:r>
            <a:endParaRPr sz="2000">
              <a:latin typeface="Calibri"/>
              <a:ea typeface="Calibri"/>
              <a:cs typeface="Calibri"/>
              <a:sym typeface="Calibri"/>
            </a:endParaRPr>
          </a:p>
          <a:p>
            <a:pPr marL="285750" marR="0" lvl="0" indent="-279400" algn="l" rtl="0">
              <a:spcBef>
                <a:spcPts val="0"/>
              </a:spcBef>
              <a:spcAft>
                <a:spcPts val="0"/>
              </a:spcAft>
              <a:buClr>
                <a:schemeClr val="dk1"/>
              </a:buClr>
              <a:buSzPts val="1900"/>
              <a:buFont typeface="Arial"/>
              <a:buChar char="•"/>
            </a:pPr>
            <a:r>
              <a:rPr lang="en-US" sz="2000">
                <a:solidFill>
                  <a:schemeClr val="dk1"/>
                </a:solidFill>
                <a:highlight>
                  <a:srgbClr val="FFFFFF"/>
                </a:highlight>
                <a:latin typeface="Calibri"/>
                <a:ea typeface="Calibri"/>
                <a:cs typeface="Calibri"/>
                <a:sym typeface="Calibri"/>
              </a:rPr>
              <a:t>The semiconductor industry is highly competitive</a:t>
            </a:r>
            <a:endParaRPr sz="2000">
              <a:latin typeface="Calibri"/>
              <a:ea typeface="Calibri"/>
              <a:cs typeface="Calibri"/>
              <a:sym typeface="Calibri"/>
            </a:endParaRPr>
          </a:p>
          <a:p>
            <a:pPr marL="285750" marR="0" lvl="0" indent="-279400" algn="l" rtl="0">
              <a:spcBef>
                <a:spcPts val="0"/>
              </a:spcBef>
              <a:spcAft>
                <a:spcPts val="0"/>
              </a:spcAft>
              <a:buClr>
                <a:schemeClr val="dk1"/>
              </a:buClr>
              <a:buSzPts val="1900"/>
              <a:buFont typeface="Calibri"/>
              <a:buChar char="•"/>
            </a:pPr>
            <a:r>
              <a:rPr lang="en-US" sz="2000">
                <a:solidFill>
                  <a:schemeClr val="dk1"/>
                </a:solidFill>
                <a:latin typeface="Calibri"/>
                <a:ea typeface="Calibri"/>
                <a:cs typeface="Calibri"/>
                <a:sym typeface="Calibri"/>
              </a:rPr>
              <a:t>Highly Cyclical Industry</a:t>
            </a:r>
            <a:endParaRPr sz="2000">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2000">
              <a:solidFill>
                <a:schemeClr val="dk1"/>
              </a:solidFill>
              <a:latin typeface="Calibri"/>
              <a:ea typeface="Calibri"/>
              <a:cs typeface="Calibri"/>
              <a:sym typeface="Calibri"/>
            </a:endParaRPr>
          </a:p>
        </p:txBody>
      </p:sp>
      <p:sp>
        <p:nvSpPr>
          <p:cNvPr id="212" name="Google Shape;212;p13"/>
          <p:cNvSpPr txBox="1"/>
          <p:nvPr/>
        </p:nvSpPr>
        <p:spPr>
          <a:xfrm>
            <a:off x="6991932" y="1776843"/>
            <a:ext cx="4901100" cy="36018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Selection by more companies as semiconductor provider</a:t>
            </a:r>
            <a:endParaRPr sz="1900">
              <a:latin typeface="Calibri"/>
              <a:ea typeface="Calibri"/>
              <a:cs typeface="Calibri"/>
              <a:sym typeface="Calibri"/>
            </a:endParaRPr>
          </a:p>
          <a:p>
            <a:pPr marL="285750" marR="0" lvl="0" indent="-285750" algn="l" rtl="0">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Increase in automotive demand would strongly impact revenue</a:t>
            </a:r>
            <a:endParaRPr sz="1900">
              <a:latin typeface="Calibri"/>
              <a:ea typeface="Calibri"/>
              <a:cs typeface="Calibri"/>
              <a:sym typeface="Calibri"/>
            </a:endParaRPr>
          </a:p>
          <a:p>
            <a:pPr marL="285750" marR="0" lvl="0" indent="-285750" algn="l" rtl="0">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Expected increase in earnings from 2021-2022</a:t>
            </a:r>
            <a:endParaRPr sz="1900">
              <a:latin typeface="Calibri"/>
              <a:ea typeface="Calibri"/>
              <a:cs typeface="Calibri"/>
              <a:sym typeface="Calibri"/>
            </a:endParaRPr>
          </a:p>
          <a:p>
            <a:pPr marL="285750" marR="0" lvl="0" indent="-285750" algn="l" rtl="0">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Advantage over US competitors given the US/China Trade War since the company is based in Europe</a:t>
            </a:r>
            <a:endParaRPr sz="1900">
              <a:latin typeface="Calibri"/>
              <a:ea typeface="Calibri"/>
              <a:cs typeface="Calibri"/>
              <a:sym typeface="Calibri"/>
            </a:endParaRPr>
          </a:p>
          <a:p>
            <a:pPr marL="285750" marR="0" lvl="0" indent="-285750" algn="l" rtl="0">
              <a:spcBef>
                <a:spcPts val="0"/>
              </a:spcBef>
              <a:spcAft>
                <a:spcPts val="0"/>
              </a:spcAft>
              <a:buClr>
                <a:schemeClr val="dk1"/>
              </a:buClr>
              <a:buSzPts val="1900"/>
              <a:buFont typeface="Calibri"/>
              <a:buChar char="•"/>
            </a:pPr>
            <a:r>
              <a:rPr lang="en-US" sz="1900">
                <a:latin typeface="Calibri"/>
                <a:ea typeface="Calibri"/>
                <a:cs typeface="Calibri"/>
                <a:sym typeface="Calibri"/>
              </a:rPr>
              <a:t>Development of EV related autonomous driving</a:t>
            </a:r>
            <a:endParaRPr sz="1900">
              <a:latin typeface="Calibri"/>
              <a:ea typeface="Calibri"/>
              <a:cs typeface="Calibri"/>
              <a:sym typeface="Calibri"/>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Calibri"/>
              <a:ea typeface="Calibri"/>
              <a:cs typeface="Calibri"/>
              <a:sym typeface="Calibri"/>
            </a:endParaRPr>
          </a:p>
        </p:txBody>
      </p:sp>
      <p:sp>
        <p:nvSpPr>
          <p:cNvPr id="213" name="Google Shape;213;p13"/>
          <p:cNvSpPr/>
          <p:nvPr/>
        </p:nvSpPr>
        <p:spPr>
          <a:xfrm>
            <a:off x="801914" y="5093160"/>
            <a:ext cx="4901044" cy="1109577"/>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Although </a:t>
            </a:r>
            <a:r>
              <a:rPr lang="en-US" b="1">
                <a:solidFill>
                  <a:schemeClr val="lt1"/>
                </a:solidFill>
                <a:latin typeface="Calibri"/>
                <a:ea typeface="Calibri"/>
                <a:cs typeface="Calibri"/>
                <a:sym typeface="Calibri"/>
              </a:rPr>
              <a:t>NXPI</a:t>
            </a:r>
            <a:r>
              <a:rPr lang="en-US" sz="1400" b="1">
                <a:solidFill>
                  <a:schemeClr val="lt1"/>
                </a:solidFill>
                <a:latin typeface="Calibri"/>
                <a:ea typeface="Calibri"/>
                <a:cs typeface="Calibri"/>
                <a:sym typeface="Calibri"/>
              </a:rPr>
              <a:t> faces </a:t>
            </a:r>
            <a:r>
              <a:rPr lang="en-US" b="1">
                <a:solidFill>
                  <a:schemeClr val="lt1"/>
                </a:solidFill>
                <a:latin typeface="Calibri"/>
                <a:ea typeface="Calibri"/>
                <a:cs typeface="Calibri"/>
                <a:sym typeface="Calibri"/>
              </a:rPr>
              <a:t>market instability in a cyclical industry</a:t>
            </a:r>
            <a:r>
              <a:rPr lang="en-US" sz="1400" b="1">
                <a:solidFill>
                  <a:schemeClr val="lt1"/>
                </a:solidFill>
                <a:latin typeface="Calibri"/>
                <a:ea typeface="Calibri"/>
                <a:cs typeface="Calibri"/>
                <a:sym typeface="Calibri"/>
              </a:rPr>
              <a:t>, long-standing relationships with established </a:t>
            </a:r>
            <a:r>
              <a:rPr lang="en-US" b="1">
                <a:solidFill>
                  <a:schemeClr val="lt1"/>
                </a:solidFill>
                <a:latin typeface="Calibri"/>
                <a:ea typeface="Calibri"/>
                <a:cs typeface="Calibri"/>
                <a:sym typeface="Calibri"/>
              </a:rPr>
              <a:t>companies</a:t>
            </a:r>
            <a:r>
              <a:rPr lang="en-US" sz="1400" b="1">
                <a:solidFill>
                  <a:schemeClr val="lt1"/>
                </a:solidFill>
                <a:latin typeface="Calibri"/>
                <a:ea typeface="Calibri"/>
                <a:cs typeface="Calibri"/>
                <a:sym typeface="Calibri"/>
              </a:rPr>
              <a:t> </a:t>
            </a:r>
            <a:r>
              <a:rPr lang="en-US" b="1">
                <a:solidFill>
                  <a:schemeClr val="lt1"/>
                </a:solidFill>
                <a:latin typeface="Calibri"/>
                <a:ea typeface="Calibri"/>
                <a:cs typeface="Calibri"/>
                <a:sym typeface="Calibri"/>
              </a:rPr>
              <a:t>and their position as an established semiconductor provider in the automotive industry will ensure continued growth.</a:t>
            </a:r>
            <a:endParaRPr sz="1400" b="1">
              <a:solidFill>
                <a:schemeClr val="lt1"/>
              </a:solidFill>
              <a:latin typeface="Calibri"/>
              <a:ea typeface="Calibri"/>
              <a:cs typeface="Calibri"/>
              <a:sym typeface="Calibri"/>
            </a:endParaRPr>
          </a:p>
        </p:txBody>
      </p:sp>
      <p:sp>
        <p:nvSpPr>
          <p:cNvPr id="214" name="Google Shape;214;p13"/>
          <p:cNvSpPr/>
          <p:nvPr/>
        </p:nvSpPr>
        <p:spPr>
          <a:xfrm>
            <a:off x="6991931" y="5081157"/>
            <a:ext cx="4901044" cy="1109577"/>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NXPI</a:t>
            </a:r>
            <a:r>
              <a:rPr lang="en-US" sz="1400" b="1">
                <a:solidFill>
                  <a:schemeClr val="lt1"/>
                </a:solidFill>
                <a:latin typeface="Calibri"/>
                <a:ea typeface="Calibri"/>
                <a:cs typeface="Calibri"/>
                <a:sym typeface="Calibri"/>
              </a:rPr>
              <a:t> will continue to </a:t>
            </a:r>
            <a:r>
              <a:rPr lang="en-US" b="1">
                <a:solidFill>
                  <a:schemeClr val="lt1"/>
                </a:solidFill>
                <a:latin typeface="Calibri"/>
                <a:ea typeface="Calibri"/>
                <a:cs typeface="Calibri"/>
                <a:sym typeface="Calibri"/>
              </a:rPr>
              <a:t>grow as semiconductor demand keeps increasing and EV’s become developed further. </a:t>
            </a:r>
            <a:endParaRPr sz="1400" b="1">
              <a:solidFill>
                <a:schemeClr val="lt1"/>
              </a:solidFill>
              <a:latin typeface="Calibri"/>
              <a:ea typeface="Calibri"/>
              <a:cs typeface="Calibri"/>
              <a:sym typeface="Calibri"/>
            </a:endParaRPr>
          </a:p>
        </p:txBody>
      </p:sp>
      <p:sp>
        <p:nvSpPr>
          <p:cNvPr id="216" name="Google Shape;216;p13"/>
          <p:cNvSpPr txBox="1"/>
          <p:nvPr/>
        </p:nvSpPr>
        <p:spPr>
          <a:xfrm>
            <a:off x="1419026" y="6670250"/>
            <a:ext cx="312826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A5A5A5"/>
                </a:solidFill>
                <a:latin typeface="Calibri"/>
                <a:ea typeface="Calibri"/>
                <a:cs typeface="Calibri"/>
                <a:sym typeface="Calibri"/>
              </a:rPr>
              <a:t>Sources: Company Website, SEC 10Ks 10Qs, Yahoo Finance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IV. Valuation</a:t>
            </a:r>
            <a:endParaRPr/>
          </a:p>
        </p:txBody>
      </p:sp>
      <p:sp>
        <p:nvSpPr>
          <p:cNvPr id="222" name="Google Shape;222;p14"/>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dirty="0">
                <a:solidFill>
                  <a:schemeClr val="lt1"/>
                </a:solidFill>
                <a:latin typeface="Calibri"/>
                <a:ea typeface="Calibri"/>
                <a:cs typeface="Calibri"/>
                <a:sym typeface="Calibri"/>
              </a:rPr>
              <a:t>Analyst(s): Colin Fragale</a:t>
            </a:r>
            <a:endParaRPr sz="1400" b="1" dirty="0">
              <a:solidFill>
                <a:schemeClr val="lt1"/>
              </a:solidFill>
              <a:latin typeface="Calibri"/>
              <a:ea typeface="Calibri"/>
              <a:cs typeface="Calibri"/>
              <a:sym typeface="Calibri"/>
            </a:endParaRPr>
          </a:p>
        </p:txBody>
      </p:sp>
      <p:sp>
        <p:nvSpPr>
          <p:cNvPr id="223" name="Google Shape;223;p14"/>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Comparable Company Analysis – Base Case</a:t>
            </a:r>
            <a:endParaRPr/>
          </a:p>
        </p:txBody>
      </p:sp>
      <p:pic>
        <p:nvPicPr>
          <p:cNvPr id="229" name="Google Shape;229;p16"/>
          <p:cNvPicPr preferRelativeResize="0"/>
          <p:nvPr/>
        </p:nvPicPr>
        <p:blipFill>
          <a:blip r:embed="rId3">
            <a:alphaModFix/>
          </a:blip>
          <a:stretch>
            <a:fillRect/>
          </a:stretch>
        </p:blipFill>
        <p:spPr>
          <a:xfrm>
            <a:off x="3091938" y="1225450"/>
            <a:ext cx="5935575" cy="2751950"/>
          </a:xfrm>
          <a:prstGeom prst="rect">
            <a:avLst/>
          </a:prstGeom>
          <a:noFill/>
          <a:ln>
            <a:noFill/>
          </a:ln>
        </p:spPr>
      </p:pic>
      <p:pic>
        <p:nvPicPr>
          <p:cNvPr id="230" name="Google Shape;230;p16"/>
          <p:cNvPicPr preferRelativeResize="0"/>
          <p:nvPr/>
        </p:nvPicPr>
        <p:blipFill>
          <a:blip r:embed="rId4">
            <a:alphaModFix/>
          </a:blip>
          <a:stretch>
            <a:fillRect/>
          </a:stretch>
        </p:blipFill>
        <p:spPr>
          <a:xfrm>
            <a:off x="721900" y="3874651"/>
            <a:ext cx="11257524" cy="253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Multiples Analysis – Base Case</a:t>
            </a:r>
            <a:endParaRPr/>
          </a:p>
        </p:txBody>
      </p:sp>
      <p:graphicFrame>
        <p:nvGraphicFramePr>
          <p:cNvPr id="2" name="Object 1">
            <a:extLst>
              <a:ext uri="{FF2B5EF4-FFF2-40B4-BE49-F238E27FC236}">
                <a16:creationId xmlns:a16="http://schemas.microsoft.com/office/drawing/2014/main" id="{F894515D-2DFB-D24F-89CB-90FD91633355}"/>
              </a:ext>
            </a:extLst>
          </p:cNvPr>
          <p:cNvGraphicFramePr>
            <a:graphicFrameLocks noChangeAspect="1"/>
          </p:cNvGraphicFramePr>
          <p:nvPr>
            <p:extLst>
              <p:ext uri="{D42A27DB-BD31-4B8C-83A1-F6EECF244321}">
                <p14:modId xmlns:p14="http://schemas.microsoft.com/office/powerpoint/2010/main" val="1499287068"/>
              </p:ext>
            </p:extLst>
          </p:nvPr>
        </p:nvGraphicFramePr>
        <p:xfrm>
          <a:off x="2597376" y="1231283"/>
          <a:ext cx="6924675" cy="5418137"/>
        </p:xfrm>
        <a:graphic>
          <a:graphicData uri="http://schemas.openxmlformats.org/presentationml/2006/ole">
            <mc:AlternateContent xmlns:mc="http://schemas.openxmlformats.org/markup-compatibility/2006">
              <mc:Choice xmlns:v="urn:schemas-microsoft-com:vml" Requires="v">
                <p:oleObj spid="_x0000_s1027" name="Worksheet" r:id="rId4" imgW="9867900" imgH="7721600" progId="Excel.Sheet.12">
                  <p:embed/>
                </p:oleObj>
              </mc:Choice>
              <mc:Fallback>
                <p:oleObj name="Worksheet" r:id="rId4" imgW="9867900" imgH="7721600" progId="Excel.Sheet.12">
                  <p:embed/>
                  <p:pic>
                    <p:nvPicPr>
                      <p:cNvPr id="0" name=""/>
                      <p:cNvPicPr/>
                      <p:nvPr/>
                    </p:nvPicPr>
                    <p:blipFill>
                      <a:blip r:embed="rId5"/>
                      <a:stretch>
                        <a:fillRect/>
                      </a:stretch>
                    </p:blipFill>
                    <p:spPr>
                      <a:xfrm>
                        <a:off x="2597376" y="1231283"/>
                        <a:ext cx="6924675" cy="5418137"/>
                      </a:xfrm>
                      <a:prstGeom prst="rect">
                        <a:avLst/>
                      </a:prstGeom>
                    </p:spPr>
                  </p:pic>
                </p:oleObj>
              </mc:Fallback>
            </mc:AlternateContent>
          </a:graphicData>
        </a:graphic>
      </p:graphicFrame>
      <p:sp>
        <p:nvSpPr>
          <p:cNvPr id="5" name="Google Shape;216;p13">
            <a:extLst>
              <a:ext uri="{FF2B5EF4-FFF2-40B4-BE49-F238E27FC236}">
                <a16:creationId xmlns:a16="http://schemas.microsoft.com/office/drawing/2014/main" id="{7EE8AAC3-4040-F74F-A4DF-FB0151E664F2}"/>
              </a:ext>
            </a:extLst>
          </p:cNvPr>
          <p:cNvSpPr txBox="1"/>
          <p:nvPr/>
        </p:nvSpPr>
        <p:spPr>
          <a:xfrm>
            <a:off x="1419026" y="6670250"/>
            <a:ext cx="312826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A5A5A5"/>
                </a:solidFill>
                <a:latin typeface="Calibri"/>
                <a:ea typeface="Calibri"/>
                <a:cs typeface="Calibri"/>
                <a:sym typeface="Calibri"/>
              </a:rPr>
              <a:t>Sources: SEC 10Ks 10Qs, Yahoo Finance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V. Investment Thesis</a:t>
            </a:r>
            <a:endParaRPr/>
          </a:p>
        </p:txBody>
      </p:sp>
      <p:sp>
        <p:nvSpPr>
          <p:cNvPr id="242" name="Google Shape;242;p20"/>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r>
              <a:rPr lang="en-US" b="1">
                <a:solidFill>
                  <a:schemeClr val="lt1"/>
                </a:solidFill>
                <a:latin typeface="Calibri"/>
                <a:ea typeface="Calibri"/>
                <a:cs typeface="Calibri"/>
                <a:sym typeface="Calibri"/>
              </a:rPr>
              <a:t>Colin Fragale and Patrick Seeley</a:t>
            </a:r>
            <a:endParaRPr/>
          </a:p>
        </p:txBody>
      </p:sp>
      <p:sp>
        <p:nvSpPr>
          <p:cNvPr id="243" name="Google Shape;243;p20"/>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dirty="0"/>
              <a:t>NXPI Investment Thesis</a:t>
            </a:r>
            <a:endParaRPr dirty="0"/>
          </a:p>
        </p:txBody>
      </p:sp>
      <p:sp>
        <p:nvSpPr>
          <p:cNvPr id="249" name="Google Shape;249;p21"/>
          <p:cNvSpPr/>
          <p:nvPr/>
        </p:nvSpPr>
        <p:spPr>
          <a:xfrm>
            <a:off x="1151255" y="1208854"/>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Company Overview / Story - </a:t>
            </a:r>
            <a:r>
              <a:rPr lang="en-US" sz="1800" b="1" i="1">
                <a:solidFill>
                  <a:schemeClr val="lt1"/>
                </a:solidFill>
                <a:latin typeface="Calibri"/>
                <a:ea typeface="Calibri"/>
                <a:cs typeface="Calibri"/>
                <a:sym typeface="Calibri"/>
              </a:rPr>
              <a:t>Mature</a:t>
            </a:r>
            <a:endParaRPr sz="1800" b="1">
              <a:solidFill>
                <a:schemeClr val="lt1"/>
              </a:solidFill>
              <a:latin typeface="Calibri"/>
              <a:ea typeface="Calibri"/>
              <a:cs typeface="Calibri"/>
              <a:sym typeface="Calibri"/>
            </a:endParaRPr>
          </a:p>
        </p:txBody>
      </p:sp>
      <p:sp>
        <p:nvSpPr>
          <p:cNvPr id="250" name="Google Shape;250;p21"/>
          <p:cNvSpPr/>
          <p:nvPr/>
        </p:nvSpPr>
        <p:spPr>
          <a:xfrm>
            <a:off x="6924252" y="1208854"/>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Business Model / Growth Strategy</a:t>
            </a:r>
            <a:endParaRPr sz="1800" b="1">
              <a:solidFill>
                <a:schemeClr val="lt1"/>
              </a:solidFill>
              <a:latin typeface="Calibri"/>
              <a:ea typeface="Calibri"/>
              <a:cs typeface="Calibri"/>
              <a:sym typeface="Calibri"/>
            </a:endParaRPr>
          </a:p>
        </p:txBody>
      </p:sp>
      <p:sp>
        <p:nvSpPr>
          <p:cNvPr id="251" name="Google Shape;251;p21"/>
          <p:cNvSpPr/>
          <p:nvPr/>
        </p:nvSpPr>
        <p:spPr>
          <a:xfrm>
            <a:off x="6924250" y="3087058"/>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Valuation</a:t>
            </a:r>
            <a:endParaRPr sz="1800" b="1">
              <a:solidFill>
                <a:schemeClr val="lt1"/>
              </a:solidFill>
              <a:latin typeface="Calibri"/>
              <a:ea typeface="Calibri"/>
              <a:cs typeface="Calibri"/>
              <a:sym typeface="Calibri"/>
            </a:endParaRPr>
          </a:p>
        </p:txBody>
      </p:sp>
      <p:sp>
        <p:nvSpPr>
          <p:cNvPr id="252" name="Google Shape;252;p21"/>
          <p:cNvSpPr/>
          <p:nvPr/>
        </p:nvSpPr>
        <p:spPr>
          <a:xfrm>
            <a:off x="1151254" y="3087059"/>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Risks &amp; Catalysts</a:t>
            </a:r>
            <a:endParaRPr sz="1800" b="1">
              <a:solidFill>
                <a:schemeClr val="lt1"/>
              </a:solidFill>
              <a:latin typeface="Calibri"/>
              <a:ea typeface="Calibri"/>
              <a:cs typeface="Calibri"/>
              <a:sym typeface="Calibri"/>
            </a:endParaRPr>
          </a:p>
        </p:txBody>
      </p:sp>
      <p:sp>
        <p:nvSpPr>
          <p:cNvPr id="253" name="Google Shape;253;p21"/>
          <p:cNvSpPr/>
          <p:nvPr/>
        </p:nvSpPr>
        <p:spPr>
          <a:xfrm>
            <a:off x="3942770" y="5097856"/>
            <a:ext cx="43065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Investment Thesis - </a:t>
            </a:r>
            <a:r>
              <a:rPr lang="en-US" sz="1800" b="1" i="1">
                <a:solidFill>
                  <a:schemeClr val="lt1"/>
                </a:solidFill>
                <a:latin typeface="Calibri"/>
                <a:ea typeface="Calibri"/>
                <a:cs typeface="Calibri"/>
                <a:sym typeface="Calibri"/>
              </a:rPr>
              <a:t>Buy</a:t>
            </a:r>
            <a:endParaRPr sz="1800" b="1" i="1">
              <a:solidFill>
                <a:schemeClr val="lt1"/>
              </a:solidFill>
              <a:latin typeface="Calibri"/>
              <a:ea typeface="Calibri"/>
              <a:cs typeface="Calibri"/>
              <a:sym typeface="Calibri"/>
            </a:endParaRPr>
          </a:p>
        </p:txBody>
      </p:sp>
      <p:sp>
        <p:nvSpPr>
          <p:cNvPr id="254" name="Google Shape;254;p21"/>
          <p:cNvSpPr txBox="1"/>
          <p:nvPr/>
        </p:nvSpPr>
        <p:spPr>
          <a:xfrm>
            <a:off x="1151255" y="1650466"/>
            <a:ext cx="4306500" cy="13854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Semiconductor company based in the Netherlands that focuses primarily on automotive semiconductors but also has exposure in the security and identification industry.</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Located in 35 countries with over 31,000 employees. </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Semiconductors focused on such things as NFC, RFID tags, and passive keyless entry. </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Founded in 1953 under Philips / Public on NYSE in 2010</a:t>
            </a:r>
            <a:endParaRPr/>
          </a:p>
        </p:txBody>
      </p:sp>
      <p:sp>
        <p:nvSpPr>
          <p:cNvPr id="255" name="Google Shape;255;p21"/>
          <p:cNvSpPr txBox="1"/>
          <p:nvPr/>
        </p:nvSpPr>
        <p:spPr>
          <a:xfrm>
            <a:off x="6924252" y="1650466"/>
            <a:ext cx="4306500" cy="12006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NXPI provides semiconductors to the automotive industry as well as the security and identification industry </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Companies serviced include Bosch, Autoliv, and Delphi Technologies.</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Growth strategy focused on further strengthening hold on automotive industry </a:t>
            </a:r>
            <a:endParaRPr/>
          </a:p>
        </p:txBody>
      </p:sp>
      <p:sp>
        <p:nvSpPr>
          <p:cNvPr id="257" name="Google Shape;257;p21"/>
          <p:cNvSpPr txBox="1"/>
          <p:nvPr/>
        </p:nvSpPr>
        <p:spPr>
          <a:xfrm>
            <a:off x="1151253" y="3527956"/>
            <a:ext cx="4306500" cy="12006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NXPI is in the cyclical industry of semiconductors, highly dependent on the current economic conditions of the world.</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COVID-19 supply disruptions of inputs such as metals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Potential decrease in products NXPI’s semiconductors are used in</a:t>
            </a:r>
            <a:endParaRPr/>
          </a:p>
          <a:p>
            <a:pPr marL="171450" marR="0" lvl="0" indent="-171450" algn="l" rtl="0">
              <a:spcBef>
                <a:spcPts val="0"/>
              </a:spcBef>
              <a:spcAft>
                <a:spcPts val="0"/>
              </a:spcAft>
              <a:buSzPts val="1200"/>
              <a:buFont typeface="Calibri"/>
              <a:buChar char="•"/>
            </a:pPr>
            <a:r>
              <a:rPr lang="en-US" sz="1200">
                <a:latin typeface="Calibri"/>
                <a:ea typeface="Calibri"/>
                <a:cs typeface="Calibri"/>
                <a:sym typeface="Calibri"/>
              </a:rPr>
              <a:t>Potential to lose deals to other companies</a:t>
            </a:r>
            <a:endParaRPr sz="1200">
              <a:latin typeface="Calibri"/>
              <a:ea typeface="Calibri"/>
              <a:cs typeface="Calibri"/>
              <a:sym typeface="Calibri"/>
            </a:endParaRPr>
          </a:p>
        </p:txBody>
      </p:sp>
      <p:sp>
        <p:nvSpPr>
          <p:cNvPr id="258" name="Google Shape;258;p21"/>
          <p:cNvSpPr txBox="1"/>
          <p:nvPr/>
        </p:nvSpPr>
        <p:spPr>
          <a:xfrm>
            <a:off x="6924250" y="3527956"/>
            <a:ext cx="4306500" cy="15699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We performed comparative analysis by looking at comparable companies and analyzing similarities and differences in multiples.</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NXPI had one of the lowest EV/Sales multiples, indicating they have superior revenues compared to company size.</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We made an estimation of the value of the company by weighting the low estimates of value with more consideration towards EPS and BVPS.</a:t>
            </a:r>
            <a:endParaRPr/>
          </a:p>
        </p:txBody>
      </p:sp>
      <p:sp>
        <p:nvSpPr>
          <p:cNvPr id="259" name="Google Shape;259;p21"/>
          <p:cNvSpPr txBox="1"/>
          <p:nvPr/>
        </p:nvSpPr>
        <p:spPr>
          <a:xfrm>
            <a:off x="3942750" y="5539450"/>
            <a:ext cx="4306500" cy="138495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Given the dire need for semiconductors in a time when they are scarce, we believe NXPI Semiconductors is a great company that will gain more exposure as the automotive industry looks toward reliable providers</a:t>
            </a:r>
            <a:endParaRPr dirty="0"/>
          </a:p>
          <a:p>
            <a:pPr marL="171450" lvl="0" indent="-171450">
              <a:buClr>
                <a:schemeClr val="dk1"/>
              </a:buClr>
              <a:buSzPts val="1200"/>
              <a:buFont typeface="Arial"/>
              <a:buChar char="•"/>
            </a:pPr>
            <a:r>
              <a:rPr lang="en-US" sz="1200" dirty="0">
                <a:solidFill>
                  <a:schemeClr val="dk1"/>
                </a:solidFill>
                <a:latin typeface="Calibri"/>
                <a:cs typeface="Calibri"/>
              </a:rPr>
              <a:t>We are suggesting a market order of 66 total shares with a price target of $240. We expect an investment horizon of 8 – 12 months, but will monitor the company weekly </a:t>
            </a:r>
            <a:endParaRPr sz="1200" dirty="0">
              <a:solidFill>
                <a:schemeClr val="dk1"/>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txBox="1">
            <a:spLocks noGrp="1"/>
          </p:cNvSpPr>
          <p:nvPr>
            <p:ph type="title"/>
          </p:nvPr>
        </p:nvSpPr>
        <p:spPr>
          <a:xfrm>
            <a:off x="801914" y="208579"/>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Security Summary</a:t>
            </a:r>
            <a:endParaRPr/>
          </a:p>
        </p:txBody>
      </p:sp>
      <p:sp>
        <p:nvSpPr>
          <p:cNvPr id="266" name="Google Shape;266;p22"/>
          <p:cNvSpPr/>
          <p:nvPr/>
        </p:nvSpPr>
        <p:spPr>
          <a:xfrm>
            <a:off x="893617" y="1175094"/>
            <a:ext cx="5202381"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iShares Semiconductor ETF (SOXX)</a:t>
            </a:r>
            <a:endParaRPr sz="1800" b="1">
              <a:solidFill>
                <a:schemeClr val="lt1"/>
              </a:solidFill>
              <a:latin typeface="Calibri"/>
              <a:ea typeface="Calibri"/>
              <a:cs typeface="Calibri"/>
              <a:sym typeface="Calibri"/>
            </a:endParaRPr>
          </a:p>
        </p:txBody>
      </p:sp>
      <p:sp>
        <p:nvSpPr>
          <p:cNvPr id="267" name="Google Shape;267;p22"/>
          <p:cNvSpPr/>
          <p:nvPr/>
        </p:nvSpPr>
        <p:spPr>
          <a:xfrm>
            <a:off x="6812972" y="1173049"/>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Financial Summary</a:t>
            </a:r>
            <a:endParaRPr sz="1800" b="1">
              <a:solidFill>
                <a:schemeClr val="lt1"/>
              </a:solidFill>
              <a:latin typeface="Calibri"/>
              <a:ea typeface="Calibri"/>
              <a:cs typeface="Calibri"/>
              <a:sym typeface="Calibri"/>
            </a:endParaRPr>
          </a:p>
        </p:txBody>
      </p:sp>
      <p:sp>
        <p:nvSpPr>
          <p:cNvPr id="268" name="Google Shape;268;p22"/>
          <p:cNvSpPr txBox="1"/>
          <p:nvPr/>
        </p:nvSpPr>
        <p:spPr>
          <a:xfrm>
            <a:off x="893617" y="1610442"/>
            <a:ext cx="5202300" cy="954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a:solidFill>
                  <a:schemeClr val="dk1"/>
                </a:solidFill>
                <a:latin typeface="Calibri"/>
                <a:ea typeface="Calibri"/>
                <a:cs typeface="Calibri"/>
                <a:sym typeface="Calibri"/>
              </a:rPr>
              <a:t>The iShares Semiconductor ETF seeks to track the investment results of an index composed of U.S.-listed equities in the semiconductor sector</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270" name="Google Shape;270;p22"/>
          <p:cNvSpPr txBox="1"/>
          <p:nvPr/>
        </p:nvSpPr>
        <p:spPr>
          <a:xfrm>
            <a:off x="1419025" y="6670250"/>
            <a:ext cx="323210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VanEck, Yahoo Finance</a:t>
            </a:r>
            <a:endParaRPr sz="900">
              <a:solidFill>
                <a:srgbClr val="A5A5A5"/>
              </a:solidFill>
              <a:latin typeface="Calibri"/>
              <a:ea typeface="Calibri"/>
              <a:cs typeface="Calibri"/>
              <a:sym typeface="Calibri"/>
            </a:endParaRPr>
          </a:p>
        </p:txBody>
      </p:sp>
      <p:pic>
        <p:nvPicPr>
          <p:cNvPr id="271" name="Google Shape;271;p22"/>
          <p:cNvPicPr preferRelativeResize="0"/>
          <p:nvPr/>
        </p:nvPicPr>
        <p:blipFill>
          <a:blip r:embed="rId3">
            <a:alphaModFix/>
          </a:blip>
          <a:stretch>
            <a:fillRect/>
          </a:stretch>
        </p:blipFill>
        <p:spPr>
          <a:xfrm>
            <a:off x="6472056" y="3"/>
            <a:ext cx="5719945" cy="817125"/>
          </a:xfrm>
          <a:prstGeom prst="rect">
            <a:avLst/>
          </a:prstGeom>
          <a:noFill/>
          <a:ln>
            <a:noFill/>
          </a:ln>
        </p:spPr>
      </p:pic>
      <p:pic>
        <p:nvPicPr>
          <p:cNvPr id="272" name="Google Shape;272;p22"/>
          <p:cNvPicPr preferRelativeResize="0"/>
          <p:nvPr/>
        </p:nvPicPr>
        <p:blipFill>
          <a:blip r:embed="rId4">
            <a:alphaModFix/>
          </a:blip>
          <a:stretch>
            <a:fillRect/>
          </a:stretch>
        </p:blipFill>
        <p:spPr>
          <a:xfrm>
            <a:off x="6694400" y="1616700"/>
            <a:ext cx="5275250" cy="4430550"/>
          </a:xfrm>
          <a:prstGeom prst="rect">
            <a:avLst/>
          </a:prstGeom>
          <a:noFill/>
          <a:ln>
            <a:noFill/>
          </a:ln>
        </p:spPr>
      </p:pic>
      <p:pic>
        <p:nvPicPr>
          <p:cNvPr id="273" name="Google Shape;273;p22"/>
          <p:cNvPicPr preferRelativeResize="0"/>
          <p:nvPr/>
        </p:nvPicPr>
        <p:blipFill>
          <a:blip r:embed="rId5">
            <a:alphaModFix/>
          </a:blip>
          <a:stretch>
            <a:fillRect/>
          </a:stretch>
        </p:blipFill>
        <p:spPr>
          <a:xfrm>
            <a:off x="646225" y="2331925"/>
            <a:ext cx="5908925" cy="313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01914" y="208580"/>
            <a:ext cx="10515600" cy="608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Table of Contents</a:t>
            </a:r>
            <a:endParaRPr/>
          </a:p>
        </p:txBody>
      </p:sp>
      <p:sp>
        <p:nvSpPr>
          <p:cNvPr id="98" name="Google Shape;98;p2"/>
          <p:cNvSpPr txBox="1">
            <a:spLocks noGrp="1"/>
          </p:cNvSpPr>
          <p:nvPr>
            <p:ph type="body" idx="1"/>
          </p:nvPr>
        </p:nvSpPr>
        <p:spPr>
          <a:xfrm>
            <a:off x="838200" y="124659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13E35"/>
              </a:buClr>
              <a:buSzPts val="2800"/>
              <a:buNone/>
            </a:pPr>
            <a:r>
              <a:rPr lang="en-US" dirty="0"/>
              <a:t>Section I.	Company</a:t>
            </a:r>
            <a:r>
              <a:rPr lang="en-US" dirty="0">
                <a:solidFill>
                  <a:srgbClr val="613E35"/>
                </a:solidFill>
              </a:rPr>
              <a:t> Overview</a:t>
            </a:r>
            <a:endParaRPr dirty="0"/>
          </a:p>
          <a:p>
            <a:pPr marL="0" lvl="0" indent="0" algn="l" rtl="0">
              <a:lnSpc>
                <a:spcPct val="90000"/>
              </a:lnSpc>
              <a:spcBef>
                <a:spcPts val="1000"/>
              </a:spcBef>
              <a:spcAft>
                <a:spcPts val="0"/>
              </a:spcAft>
              <a:buClr>
                <a:srgbClr val="613E35"/>
              </a:buClr>
              <a:buSzPts val="2800"/>
              <a:buNone/>
            </a:pPr>
            <a:r>
              <a:rPr lang="en-US" dirty="0"/>
              <a:t>Section II.	Industry</a:t>
            </a:r>
            <a:r>
              <a:rPr lang="en-US" dirty="0">
                <a:solidFill>
                  <a:srgbClr val="613E35"/>
                </a:solidFill>
              </a:rPr>
              <a:t> </a:t>
            </a:r>
            <a:r>
              <a:rPr lang="en-US" dirty="0"/>
              <a:t>Overview</a:t>
            </a:r>
            <a:endParaRPr dirty="0"/>
          </a:p>
          <a:p>
            <a:pPr marL="0" lvl="0" indent="0" algn="l" rtl="0">
              <a:lnSpc>
                <a:spcPct val="90000"/>
              </a:lnSpc>
              <a:spcBef>
                <a:spcPts val="1000"/>
              </a:spcBef>
              <a:spcAft>
                <a:spcPts val="0"/>
              </a:spcAft>
              <a:buClr>
                <a:srgbClr val="613E35"/>
              </a:buClr>
              <a:buSzPts val="2800"/>
              <a:buNone/>
            </a:pPr>
            <a:r>
              <a:rPr lang="en-US" dirty="0"/>
              <a:t>Section III.	Risks &amp; Catalysts</a:t>
            </a:r>
            <a:endParaRPr dirty="0">
              <a:solidFill>
                <a:srgbClr val="613E35"/>
              </a:solidFill>
            </a:endParaRPr>
          </a:p>
          <a:p>
            <a:pPr marL="0" lvl="0" indent="0" algn="l" rtl="0">
              <a:lnSpc>
                <a:spcPct val="90000"/>
              </a:lnSpc>
              <a:spcBef>
                <a:spcPts val="1000"/>
              </a:spcBef>
              <a:spcAft>
                <a:spcPts val="0"/>
              </a:spcAft>
              <a:buClr>
                <a:srgbClr val="613E35"/>
              </a:buClr>
              <a:buSzPts val="2800"/>
              <a:buNone/>
            </a:pPr>
            <a:r>
              <a:rPr lang="en-US" dirty="0"/>
              <a:t>Section IV.	Valuation</a:t>
            </a:r>
            <a:endParaRPr dirty="0">
              <a:solidFill>
                <a:srgbClr val="A6A6A6"/>
              </a:solidFill>
            </a:endParaRPr>
          </a:p>
          <a:p>
            <a:pPr marL="0" lvl="0" indent="0" algn="l" rtl="0">
              <a:lnSpc>
                <a:spcPct val="90000"/>
              </a:lnSpc>
              <a:spcBef>
                <a:spcPts val="1000"/>
              </a:spcBef>
              <a:spcAft>
                <a:spcPts val="0"/>
              </a:spcAft>
              <a:buClr>
                <a:srgbClr val="613E35"/>
              </a:buClr>
              <a:buSzPts val="2800"/>
              <a:buNone/>
            </a:pPr>
            <a:r>
              <a:rPr lang="en-US" dirty="0"/>
              <a:t>Section V.	Investment Thesis / Recommendation</a:t>
            </a:r>
            <a:endParaRPr dirty="0"/>
          </a:p>
          <a:p>
            <a:pPr marL="0" lvl="0" indent="0" algn="l" rtl="0">
              <a:lnSpc>
                <a:spcPct val="90000"/>
              </a:lnSpc>
              <a:spcBef>
                <a:spcPts val="1000"/>
              </a:spcBef>
              <a:spcAft>
                <a:spcPts val="0"/>
              </a:spcAft>
              <a:buClr>
                <a:srgbClr val="613E35"/>
              </a:buClr>
              <a:buSzPts val="2800"/>
              <a:buNone/>
            </a:pPr>
            <a:r>
              <a:rPr lang="en-US" dirty="0"/>
              <a:t>	</a:t>
            </a:r>
            <a:r>
              <a:rPr lang="en-US" dirty="0">
                <a:solidFill>
                  <a:srgbClr val="A5A5A5"/>
                </a:solidFill>
              </a:rPr>
              <a:t>		</a:t>
            </a:r>
            <a:endParaRPr dirty="0">
              <a:solidFill>
                <a:srgbClr val="A5A5A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Recommendation</a:t>
            </a:r>
            <a:endParaRPr/>
          </a:p>
        </p:txBody>
      </p:sp>
      <p:sp>
        <p:nvSpPr>
          <p:cNvPr id="279" name="Google Shape;279;p23"/>
          <p:cNvSpPr/>
          <p:nvPr/>
        </p:nvSpPr>
        <p:spPr>
          <a:xfrm>
            <a:off x="801914" y="1192750"/>
            <a:ext cx="108387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Recommendation</a:t>
            </a:r>
            <a:endParaRPr sz="1800" b="1">
              <a:solidFill>
                <a:schemeClr val="lt1"/>
              </a:solidFill>
              <a:latin typeface="Calibri"/>
              <a:ea typeface="Calibri"/>
              <a:cs typeface="Calibri"/>
              <a:sym typeface="Calibri"/>
            </a:endParaRPr>
          </a:p>
        </p:txBody>
      </p:sp>
      <p:sp>
        <p:nvSpPr>
          <p:cNvPr id="280" name="Google Shape;280;p23"/>
          <p:cNvSpPr txBox="1"/>
          <p:nvPr/>
        </p:nvSpPr>
        <p:spPr>
          <a:xfrm>
            <a:off x="801914" y="1634350"/>
            <a:ext cx="108387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“We want to initiate a </a:t>
            </a:r>
            <a:r>
              <a:rPr lang="en-US" sz="2000" i="1" u="sng">
                <a:solidFill>
                  <a:schemeClr val="dk1"/>
                </a:solidFill>
                <a:latin typeface="Calibri"/>
                <a:ea typeface="Calibri"/>
                <a:cs typeface="Calibri"/>
                <a:sym typeface="Calibri"/>
              </a:rPr>
              <a:t>2.3%</a:t>
            </a:r>
            <a:r>
              <a:rPr lang="en-US" sz="2000" i="1">
                <a:solidFill>
                  <a:schemeClr val="dk1"/>
                </a:solidFill>
                <a:latin typeface="Calibri"/>
                <a:ea typeface="Calibri"/>
                <a:cs typeface="Calibri"/>
                <a:sym typeface="Calibri"/>
              </a:rPr>
              <a:t> position in NXPI at a price target of $240.00, representing a 15.8% potential upside from the current market price.”</a:t>
            </a:r>
            <a:endParaRPr/>
          </a:p>
          <a:p>
            <a:pPr marL="0" marR="0" lvl="0" indent="0" algn="l" rtl="0">
              <a:spcBef>
                <a:spcPts val="0"/>
              </a:spcBef>
              <a:spcAft>
                <a:spcPts val="0"/>
              </a:spcAft>
              <a:buNone/>
            </a:pPr>
            <a:endParaRPr sz="2000" i="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i="1">
                <a:solidFill>
                  <a:schemeClr val="dk1"/>
                </a:solidFill>
                <a:latin typeface="Calibri"/>
                <a:ea typeface="Calibri"/>
                <a:cs typeface="Calibri"/>
                <a:sym typeface="Calibri"/>
              </a:rPr>
              <a:t>“We want to sell all 30 shares of our 2.38% stake in SOXX at market price, representing a 97.1% share price increase from our purchase price of $233.98.”</a:t>
            </a:r>
            <a:endParaRPr sz="2000">
              <a:solidFill>
                <a:schemeClr val="dk1"/>
              </a:solidFill>
              <a:latin typeface="Calibri"/>
              <a:ea typeface="Calibri"/>
              <a:cs typeface="Calibri"/>
              <a:sym typeface="Calibri"/>
            </a:endParaRPr>
          </a:p>
        </p:txBody>
      </p:sp>
      <p:sp>
        <p:nvSpPr>
          <p:cNvPr id="281" name="Google Shape;281;p23"/>
          <p:cNvSpPr/>
          <p:nvPr/>
        </p:nvSpPr>
        <p:spPr>
          <a:xfrm>
            <a:off x="801931" y="3266050"/>
            <a:ext cx="108387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Change in Technology</a:t>
            </a:r>
            <a:endParaRPr sz="1800" b="1">
              <a:solidFill>
                <a:schemeClr val="lt1"/>
              </a:solidFill>
              <a:latin typeface="Calibri"/>
              <a:ea typeface="Calibri"/>
              <a:cs typeface="Calibri"/>
              <a:sym typeface="Calibri"/>
            </a:endParaRPr>
          </a:p>
        </p:txBody>
      </p:sp>
      <p:sp>
        <p:nvSpPr>
          <p:cNvPr id="283" name="Google Shape;283;p23"/>
          <p:cNvSpPr txBox="1"/>
          <p:nvPr/>
        </p:nvSpPr>
        <p:spPr>
          <a:xfrm>
            <a:off x="1419026" y="6670250"/>
            <a:ext cx="21277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Yahoo finance, SIMM Google Sheet</a:t>
            </a:r>
            <a:endParaRPr sz="900">
              <a:solidFill>
                <a:srgbClr val="A5A5A5"/>
              </a:solidFill>
              <a:latin typeface="Calibri"/>
              <a:ea typeface="Calibri"/>
              <a:cs typeface="Calibri"/>
              <a:sym typeface="Calibri"/>
            </a:endParaRPr>
          </a:p>
        </p:txBody>
      </p:sp>
      <p:pic>
        <p:nvPicPr>
          <p:cNvPr id="284" name="Google Shape;284;p23"/>
          <p:cNvPicPr preferRelativeResize="0"/>
          <p:nvPr/>
        </p:nvPicPr>
        <p:blipFill>
          <a:blip r:embed="rId3">
            <a:alphaModFix/>
          </a:blip>
          <a:stretch>
            <a:fillRect/>
          </a:stretch>
        </p:blipFill>
        <p:spPr>
          <a:xfrm>
            <a:off x="2349575" y="3707650"/>
            <a:ext cx="7743401" cy="300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Recommendation</a:t>
            </a:r>
            <a:endParaRPr/>
          </a:p>
        </p:txBody>
      </p:sp>
      <p:sp>
        <p:nvSpPr>
          <p:cNvPr id="290" name="Google Shape;290;p24"/>
          <p:cNvSpPr/>
          <p:nvPr/>
        </p:nvSpPr>
        <p:spPr>
          <a:xfrm>
            <a:off x="801914" y="1428579"/>
            <a:ext cx="531278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Sell Recommendation</a:t>
            </a:r>
            <a:endParaRPr sz="1800" b="1">
              <a:solidFill>
                <a:schemeClr val="lt1"/>
              </a:solidFill>
              <a:latin typeface="Calibri"/>
              <a:ea typeface="Calibri"/>
              <a:cs typeface="Calibri"/>
              <a:sym typeface="Calibri"/>
            </a:endParaRPr>
          </a:p>
        </p:txBody>
      </p:sp>
      <p:sp>
        <p:nvSpPr>
          <p:cNvPr id="291" name="Google Shape;291;p24"/>
          <p:cNvSpPr/>
          <p:nvPr/>
        </p:nvSpPr>
        <p:spPr>
          <a:xfrm>
            <a:off x="6502699" y="1428579"/>
            <a:ext cx="531278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Buy Recommendation</a:t>
            </a:r>
            <a:endParaRPr sz="1800" b="1">
              <a:solidFill>
                <a:schemeClr val="lt1"/>
              </a:solidFill>
              <a:latin typeface="Calibri"/>
              <a:ea typeface="Calibri"/>
              <a:cs typeface="Calibri"/>
              <a:sym typeface="Calibri"/>
            </a:endParaRPr>
          </a:p>
        </p:txBody>
      </p:sp>
      <p:sp>
        <p:nvSpPr>
          <p:cNvPr id="293" name="Google Shape;293;p24"/>
          <p:cNvSpPr txBox="1"/>
          <p:nvPr/>
        </p:nvSpPr>
        <p:spPr>
          <a:xfrm>
            <a:off x="1419026" y="6670250"/>
            <a:ext cx="21277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Yahoo finance, SIMM Google Sheet</a:t>
            </a:r>
            <a:endParaRPr sz="900">
              <a:solidFill>
                <a:srgbClr val="A5A5A5"/>
              </a:solidFill>
              <a:latin typeface="Calibri"/>
              <a:ea typeface="Calibri"/>
              <a:cs typeface="Calibri"/>
              <a:sym typeface="Calibri"/>
            </a:endParaRPr>
          </a:p>
        </p:txBody>
      </p:sp>
      <p:pic>
        <p:nvPicPr>
          <p:cNvPr id="294" name="Google Shape;294;p24"/>
          <p:cNvPicPr preferRelativeResize="0"/>
          <p:nvPr/>
        </p:nvPicPr>
        <p:blipFill>
          <a:blip r:embed="rId3">
            <a:alphaModFix/>
          </a:blip>
          <a:stretch>
            <a:fillRect/>
          </a:stretch>
        </p:blipFill>
        <p:spPr>
          <a:xfrm>
            <a:off x="1096000" y="2022602"/>
            <a:ext cx="4818000" cy="4209525"/>
          </a:xfrm>
          <a:prstGeom prst="rect">
            <a:avLst/>
          </a:prstGeom>
          <a:noFill/>
          <a:ln>
            <a:noFill/>
          </a:ln>
        </p:spPr>
      </p:pic>
      <p:pic>
        <p:nvPicPr>
          <p:cNvPr id="295" name="Google Shape;295;p24"/>
          <p:cNvPicPr preferRelativeResize="0"/>
          <p:nvPr/>
        </p:nvPicPr>
        <p:blipFill>
          <a:blip r:embed="rId4">
            <a:alphaModFix/>
          </a:blip>
          <a:stretch>
            <a:fillRect/>
          </a:stretch>
        </p:blipFill>
        <p:spPr>
          <a:xfrm>
            <a:off x="6853325" y="2707063"/>
            <a:ext cx="4611525" cy="284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I. Company Overview</a:t>
            </a:r>
            <a:endParaRPr/>
          </a:p>
        </p:txBody>
      </p:sp>
      <p:sp>
        <p:nvSpPr>
          <p:cNvPr id="104" name="Google Shape;104;p3"/>
          <p:cNvSpPr/>
          <p:nvPr/>
        </p:nvSpPr>
        <p:spPr>
          <a:xfrm>
            <a:off x="552010" y="4170004"/>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r>
              <a:rPr lang="en-US" b="1">
                <a:solidFill>
                  <a:schemeClr val="lt1"/>
                </a:solidFill>
                <a:latin typeface="Calibri"/>
                <a:ea typeface="Calibri"/>
                <a:cs typeface="Calibri"/>
                <a:sym typeface="Calibri"/>
              </a:rPr>
              <a:t>Colin Fragale and Justin Schultz</a:t>
            </a:r>
            <a:endParaRPr sz="1400" b="1">
              <a:solidFill>
                <a:schemeClr val="lt1"/>
              </a:solidFill>
              <a:latin typeface="Calibri"/>
              <a:ea typeface="Calibri"/>
              <a:cs typeface="Calibri"/>
              <a:sym typeface="Calibri"/>
            </a:endParaRPr>
          </a:p>
        </p:txBody>
      </p:sp>
      <p:sp>
        <p:nvSpPr>
          <p:cNvPr id="105" name="Google Shape;105;p3"/>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801914" y="208579"/>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Company Summary</a:t>
            </a:r>
            <a:endParaRPr/>
          </a:p>
        </p:txBody>
      </p:sp>
      <p:sp>
        <p:nvSpPr>
          <p:cNvPr id="112" name="Google Shape;112;p4"/>
          <p:cNvSpPr/>
          <p:nvPr/>
        </p:nvSpPr>
        <p:spPr>
          <a:xfrm>
            <a:off x="893617" y="1175094"/>
            <a:ext cx="5202381"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r>
              <a:rPr lang="en-US" sz="1800" b="1">
                <a:solidFill>
                  <a:schemeClr val="lt1"/>
                </a:solidFill>
                <a:latin typeface="Calibri"/>
                <a:ea typeface="Calibri"/>
                <a:cs typeface="Calibri"/>
                <a:sym typeface="Calibri"/>
              </a:rPr>
              <a:t>NXP Semiconductors N.V.</a:t>
            </a:r>
            <a:endParaRPr sz="1800" b="1">
              <a:solidFill>
                <a:schemeClr val="lt1"/>
              </a:solidFill>
              <a:latin typeface="Calibri"/>
              <a:ea typeface="Calibri"/>
              <a:cs typeface="Calibri"/>
              <a:sym typeface="Calibri"/>
            </a:endParaRPr>
          </a:p>
        </p:txBody>
      </p:sp>
      <p:sp>
        <p:nvSpPr>
          <p:cNvPr id="113" name="Google Shape;113;p4"/>
          <p:cNvSpPr/>
          <p:nvPr/>
        </p:nvSpPr>
        <p:spPr>
          <a:xfrm>
            <a:off x="6812972" y="1173049"/>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Financial Summary (in millions)</a:t>
            </a:r>
            <a:endParaRPr sz="1800" b="1">
              <a:solidFill>
                <a:schemeClr val="lt1"/>
              </a:solidFill>
              <a:latin typeface="Calibri"/>
              <a:ea typeface="Calibri"/>
              <a:cs typeface="Calibri"/>
              <a:sym typeface="Calibri"/>
            </a:endParaRPr>
          </a:p>
        </p:txBody>
      </p:sp>
      <p:sp>
        <p:nvSpPr>
          <p:cNvPr id="114" name="Google Shape;114;p4"/>
          <p:cNvSpPr/>
          <p:nvPr/>
        </p:nvSpPr>
        <p:spPr>
          <a:xfrm>
            <a:off x="893616" y="3903362"/>
            <a:ext cx="5202382"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Revenue Breakdown</a:t>
            </a:r>
            <a:endParaRPr sz="1800" b="1">
              <a:solidFill>
                <a:schemeClr val="lt1"/>
              </a:solidFill>
              <a:latin typeface="Calibri"/>
              <a:ea typeface="Calibri"/>
              <a:cs typeface="Calibri"/>
              <a:sym typeface="Calibri"/>
            </a:endParaRPr>
          </a:p>
        </p:txBody>
      </p:sp>
      <p:sp>
        <p:nvSpPr>
          <p:cNvPr id="115" name="Google Shape;115;p4"/>
          <p:cNvSpPr txBox="1"/>
          <p:nvPr/>
        </p:nvSpPr>
        <p:spPr>
          <a:xfrm>
            <a:off x="893617" y="1610442"/>
            <a:ext cx="5202300" cy="1893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Semiconductor company focused on the automotive industry that is headquartered in Eindhoven, Netherlands. </a:t>
            </a:r>
            <a:endParaRPr sz="13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The company employs approximately 31,000 people in more than 35 countries.</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As of 2016 is fifth largest non-memory semiconductor company.</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Provides products for Autoliv, Bosch, and Delphi Technologies. </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NXP Semiconductors used to be part of Philips until it spun off into its own company. </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President and CEO: Kurt Sievers, CFO: </a:t>
            </a:r>
            <a:r>
              <a:rPr lang="en-US" sz="1300">
                <a:latin typeface="Calibri"/>
                <a:ea typeface="Calibri"/>
                <a:cs typeface="Calibri"/>
                <a:sym typeface="Calibri"/>
              </a:rPr>
              <a:t>Peter Kelly</a:t>
            </a:r>
            <a:endParaRPr sz="1300">
              <a:solidFill>
                <a:schemeClr val="dk1"/>
              </a:solidFill>
              <a:latin typeface="Calibri"/>
              <a:ea typeface="Calibri"/>
              <a:cs typeface="Calibri"/>
              <a:sym typeface="Calibri"/>
            </a:endParaRPr>
          </a:p>
        </p:txBody>
      </p:sp>
      <p:cxnSp>
        <p:nvCxnSpPr>
          <p:cNvPr id="116" name="Google Shape;116;p4"/>
          <p:cNvCxnSpPr/>
          <p:nvPr/>
        </p:nvCxnSpPr>
        <p:spPr>
          <a:xfrm>
            <a:off x="3546764" y="4414671"/>
            <a:ext cx="0" cy="2238596"/>
          </a:xfrm>
          <a:prstGeom prst="straightConnector1">
            <a:avLst/>
          </a:prstGeom>
          <a:noFill/>
          <a:ln w="9525" cap="flat" cmpd="sng">
            <a:solidFill>
              <a:srgbClr val="613E35"/>
            </a:solidFill>
            <a:prstDash val="solid"/>
            <a:miter lim="800000"/>
            <a:headEnd type="none" w="sm" len="sm"/>
            <a:tailEnd type="none" w="sm" len="sm"/>
          </a:ln>
        </p:spPr>
      </p:cxnSp>
      <p:sp>
        <p:nvSpPr>
          <p:cNvPr id="118" name="Google Shape;118;p4"/>
          <p:cNvSpPr txBox="1"/>
          <p:nvPr/>
        </p:nvSpPr>
        <p:spPr>
          <a:xfrm>
            <a:off x="1419025" y="6670250"/>
            <a:ext cx="3560746"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A5A5A5"/>
                </a:solidFill>
                <a:latin typeface="Calibri"/>
                <a:ea typeface="Calibri"/>
                <a:cs typeface="Calibri"/>
                <a:sym typeface="Calibri"/>
              </a:rPr>
              <a:t>Sources: Company Website, SEC 10Ks </a:t>
            </a:r>
            <a:r>
              <a:rPr lang="en-US" sz="900" dirty="0">
                <a:solidFill>
                  <a:srgbClr val="A5A5A5"/>
                </a:solidFill>
                <a:latin typeface="Calibri"/>
                <a:ea typeface="Calibri"/>
                <a:cs typeface="Calibri"/>
                <a:sym typeface="Calibri"/>
              </a:rPr>
              <a:t>10Qs, Yahoo Finance,  meta-</a:t>
            </a:r>
            <a:r>
              <a:rPr lang="en-US" sz="900" dirty="0" err="1">
                <a:solidFill>
                  <a:srgbClr val="A5A5A5"/>
                </a:solidFill>
                <a:latin typeface="Calibri"/>
                <a:ea typeface="Calibri"/>
                <a:cs typeface="Calibri"/>
                <a:sym typeface="Calibri"/>
              </a:rPr>
              <a:t>chart.com</a:t>
            </a:r>
            <a:endParaRPr dirty="0"/>
          </a:p>
        </p:txBody>
      </p:sp>
      <p:pic>
        <p:nvPicPr>
          <p:cNvPr id="119" name="Google Shape;119;p4"/>
          <p:cNvPicPr preferRelativeResize="0"/>
          <p:nvPr/>
        </p:nvPicPr>
        <p:blipFill rotWithShape="1">
          <a:blip r:embed="rId3">
            <a:alphaModFix/>
          </a:blip>
          <a:srcRect t="11606"/>
          <a:stretch/>
        </p:blipFill>
        <p:spPr>
          <a:xfrm>
            <a:off x="3631000" y="4520625"/>
            <a:ext cx="3030699" cy="1785962"/>
          </a:xfrm>
          <a:prstGeom prst="rect">
            <a:avLst/>
          </a:prstGeom>
          <a:noFill/>
          <a:ln>
            <a:noFill/>
          </a:ln>
        </p:spPr>
      </p:pic>
      <p:pic>
        <p:nvPicPr>
          <p:cNvPr id="120" name="Google Shape;120;p4"/>
          <p:cNvPicPr preferRelativeResize="0"/>
          <p:nvPr/>
        </p:nvPicPr>
        <p:blipFill rotWithShape="1">
          <a:blip r:embed="rId4">
            <a:alphaModFix/>
          </a:blip>
          <a:srcRect t="11606"/>
          <a:stretch/>
        </p:blipFill>
        <p:spPr>
          <a:xfrm>
            <a:off x="516075" y="4520625"/>
            <a:ext cx="3030699" cy="1785950"/>
          </a:xfrm>
          <a:prstGeom prst="rect">
            <a:avLst/>
          </a:prstGeom>
          <a:noFill/>
          <a:ln>
            <a:noFill/>
          </a:ln>
        </p:spPr>
      </p:pic>
      <p:pic>
        <p:nvPicPr>
          <p:cNvPr id="121" name="Google Shape;121;p4"/>
          <p:cNvPicPr preferRelativeResize="0"/>
          <p:nvPr/>
        </p:nvPicPr>
        <p:blipFill rotWithShape="1">
          <a:blip r:embed="rId5">
            <a:alphaModFix/>
          </a:blip>
          <a:srcRect l="1881" t="802" r="2102" b="2523"/>
          <a:stretch/>
        </p:blipFill>
        <p:spPr>
          <a:xfrm>
            <a:off x="6812975" y="1610450"/>
            <a:ext cx="4901051" cy="51995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Acquisition History </a:t>
            </a:r>
            <a:endParaRPr/>
          </a:p>
        </p:txBody>
      </p:sp>
      <p:sp>
        <p:nvSpPr>
          <p:cNvPr id="127" name="Google Shape;127;p6"/>
          <p:cNvSpPr txBox="1"/>
          <p:nvPr/>
        </p:nvSpPr>
        <p:spPr>
          <a:xfrm>
            <a:off x="1419026" y="6670250"/>
            <a:ext cx="212773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Wikipedia, SEC 10Ks </a:t>
            </a:r>
            <a:r>
              <a:rPr lang="en-US" sz="900">
                <a:solidFill>
                  <a:srgbClr val="A5A5A5"/>
                </a:solidFill>
                <a:latin typeface="Calibri"/>
                <a:ea typeface="Calibri"/>
                <a:cs typeface="Calibri"/>
                <a:sym typeface="Calibri"/>
              </a:rPr>
              <a:t>10Qs</a:t>
            </a:r>
            <a:endParaRPr/>
          </a:p>
        </p:txBody>
      </p:sp>
      <p:pic>
        <p:nvPicPr>
          <p:cNvPr id="128" name="Google Shape;128;p6"/>
          <p:cNvPicPr preferRelativeResize="0"/>
          <p:nvPr/>
        </p:nvPicPr>
        <p:blipFill>
          <a:blip r:embed="rId3">
            <a:alphaModFix/>
          </a:blip>
          <a:stretch>
            <a:fillRect/>
          </a:stretch>
        </p:blipFill>
        <p:spPr>
          <a:xfrm>
            <a:off x="8744550" y="1599797"/>
            <a:ext cx="3299275" cy="1012275"/>
          </a:xfrm>
          <a:prstGeom prst="rect">
            <a:avLst/>
          </a:prstGeom>
          <a:noFill/>
          <a:ln>
            <a:noFill/>
          </a:ln>
        </p:spPr>
      </p:pic>
      <p:sp>
        <p:nvSpPr>
          <p:cNvPr id="129" name="Google Shape;129;p6"/>
          <p:cNvSpPr txBox="1"/>
          <p:nvPr/>
        </p:nvSpPr>
        <p:spPr>
          <a:xfrm>
            <a:off x="984800" y="1411950"/>
            <a:ext cx="9954900" cy="17547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1800">
                <a:latin typeface="Calibri"/>
                <a:ea typeface="Calibri"/>
                <a:cs typeface="Calibri"/>
                <a:sym typeface="Calibri"/>
              </a:rPr>
              <a:t>Freescale Semiconductor</a:t>
            </a:r>
            <a:endParaRPr sz="18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NXP merged with Freescale Semiconductor in 2015.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Semiconductor company formed by Motorola in 2004.</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Freescale focused mainly on automotive, embedded, and communication markets.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Acquired by Blackstone Group in 2006 and was merged with NXP Semiconductors nine years later.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Focus remains on embedded, communication, and primarily automotive markets.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0" name="Google Shape;130;p6"/>
          <p:cNvSpPr txBox="1"/>
          <p:nvPr/>
        </p:nvSpPr>
        <p:spPr>
          <a:xfrm>
            <a:off x="2634050" y="3879875"/>
            <a:ext cx="68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1" name="Google Shape;131;p6"/>
          <p:cNvSpPr txBox="1"/>
          <p:nvPr/>
        </p:nvSpPr>
        <p:spPr>
          <a:xfrm>
            <a:off x="2634050" y="3879875"/>
            <a:ext cx="68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2" name="Google Shape;132;p6"/>
          <p:cNvSpPr txBox="1"/>
          <p:nvPr/>
        </p:nvSpPr>
        <p:spPr>
          <a:xfrm>
            <a:off x="984800" y="2952550"/>
            <a:ext cx="9954900" cy="17547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1800">
                <a:latin typeface="Calibri"/>
                <a:ea typeface="Calibri"/>
                <a:cs typeface="Calibri"/>
                <a:sym typeface="Calibri"/>
              </a:rPr>
              <a:t>Qualcomm’s Attempt to Acquire NXP Semiconductors</a:t>
            </a:r>
            <a:endParaRPr sz="18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Qualcomm is an American multinational technolog</a:t>
            </a:r>
            <a:r>
              <a:rPr lang="en-US">
                <a:solidFill>
                  <a:schemeClr val="dk1"/>
                </a:solidFill>
                <a:latin typeface="Calibri"/>
                <a:ea typeface="Calibri"/>
                <a:cs typeface="Calibri"/>
                <a:sym typeface="Calibri"/>
              </a:rPr>
              <a:t>y t</a:t>
            </a:r>
            <a:r>
              <a:rPr lang="en-US">
                <a:latin typeface="Calibri"/>
                <a:ea typeface="Calibri"/>
                <a:cs typeface="Calibri"/>
                <a:sym typeface="Calibri"/>
              </a:rPr>
              <a:t>hat </a:t>
            </a:r>
            <a:r>
              <a:rPr lang="en-US">
                <a:highlight>
                  <a:srgbClr val="FFFFFF"/>
                </a:highlight>
                <a:latin typeface="Calibri"/>
                <a:ea typeface="Calibri"/>
                <a:cs typeface="Calibri"/>
                <a:sym typeface="Calibri"/>
              </a:rPr>
              <a:t>creates semiconductors, software, and services related to wireless technology. </a:t>
            </a:r>
            <a:endParaRPr>
              <a:highlight>
                <a:srgbClr val="FFFFFF"/>
              </a:highlight>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highlight>
                  <a:srgbClr val="FFFFFF"/>
                </a:highlight>
                <a:latin typeface="Calibri"/>
                <a:ea typeface="Calibri"/>
                <a:cs typeface="Calibri"/>
                <a:sym typeface="Calibri"/>
              </a:rPr>
              <a:t>Attempted to acquire NXP Semiconductors from 2016 to 2018 for the semiconductor technology.</a:t>
            </a:r>
            <a:endParaRPr>
              <a:highlight>
                <a:srgbClr val="FFFFFF"/>
              </a:highlight>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highlight>
                  <a:srgbClr val="FFFFFF"/>
                </a:highlight>
                <a:latin typeface="Calibri"/>
                <a:ea typeface="Calibri"/>
                <a:cs typeface="Calibri"/>
                <a:sym typeface="Calibri"/>
              </a:rPr>
              <a:t>Bid up to $44 billion for NXP but the deal fell through as China would not approve the acquisition. </a:t>
            </a:r>
            <a:endParaRPr>
              <a:highlight>
                <a:srgbClr val="FFFFFF"/>
              </a:highlight>
              <a:latin typeface="Calibri"/>
              <a:ea typeface="Calibri"/>
              <a:cs typeface="Calibri"/>
              <a:sym typeface="Calibri"/>
            </a:endParaRPr>
          </a:p>
          <a:p>
            <a:pPr marL="457200" lvl="0" indent="0" algn="l" rtl="0">
              <a:spcBef>
                <a:spcPts val="0"/>
              </a:spcBef>
              <a:spcAft>
                <a:spcPts val="0"/>
              </a:spcAft>
              <a:buNone/>
            </a:pPr>
            <a:endParaRPr>
              <a:highlight>
                <a:srgbClr val="FFFFFF"/>
              </a:highlight>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3" name="Google Shape;133;p6"/>
          <p:cNvSpPr txBox="1"/>
          <p:nvPr/>
        </p:nvSpPr>
        <p:spPr>
          <a:xfrm>
            <a:off x="984800" y="4280075"/>
            <a:ext cx="9954900" cy="1970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1800">
                <a:latin typeface="Calibri"/>
                <a:ea typeface="Calibri"/>
                <a:cs typeface="Calibri"/>
                <a:sym typeface="Calibri"/>
              </a:rPr>
              <a:t>Samsung’s Contemplation of Acquiring NXP Semiconductors</a:t>
            </a:r>
            <a:endParaRPr sz="18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Samsung, the giant South Korean multinational technologies company, was in search of a semiconductor company to acquire, and had its eyes set on NXP. </a:t>
            </a:r>
            <a:endParaRPr>
              <a:highlight>
                <a:srgbClr val="FFFFFF"/>
              </a:highlight>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highlight>
                  <a:srgbClr val="FFFFFF"/>
                </a:highlight>
                <a:latin typeface="Calibri"/>
                <a:ea typeface="Calibri"/>
                <a:cs typeface="Calibri"/>
                <a:sym typeface="Calibri"/>
              </a:rPr>
              <a:t>Samsung wanted NXP’s automotive semiconductor technology.</a:t>
            </a:r>
            <a:endParaRPr>
              <a:highlight>
                <a:srgbClr val="FFFFFF"/>
              </a:highlight>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highlight>
                  <a:srgbClr val="FFFFFF"/>
                </a:highlight>
                <a:latin typeface="Calibri"/>
                <a:ea typeface="Calibri"/>
                <a:cs typeface="Calibri"/>
                <a:sym typeface="Calibri"/>
              </a:rPr>
              <a:t>However, NXP was valued up to $69 billion by August 2021, so Samsung has reconsidered the acquisition because antitrust problems would likely arise. </a:t>
            </a:r>
            <a:endParaRPr>
              <a:highlight>
                <a:srgbClr val="FFFFFF"/>
              </a:highlight>
              <a:latin typeface="Calibri"/>
              <a:ea typeface="Calibri"/>
              <a:cs typeface="Calibri"/>
              <a:sym typeface="Calibri"/>
            </a:endParaRPr>
          </a:p>
          <a:p>
            <a:pPr marL="457200" lvl="0" indent="0" algn="l" rtl="0">
              <a:spcBef>
                <a:spcPts val="0"/>
              </a:spcBef>
              <a:spcAft>
                <a:spcPts val="0"/>
              </a:spcAft>
              <a:buNone/>
            </a:pPr>
            <a:endParaRPr>
              <a:highlight>
                <a:srgbClr val="FFFFFF"/>
              </a:highlight>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34" name="Google Shape;134;p6"/>
          <p:cNvPicPr preferRelativeResize="0"/>
          <p:nvPr/>
        </p:nvPicPr>
        <p:blipFill rotWithShape="1">
          <a:blip r:embed="rId4">
            <a:alphaModFix/>
          </a:blip>
          <a:srcRect t="29191" b="29053"/>
          <a:stretch/>
        </p:blipFill>
        <p:spPr>
          <a:xfrm>
            <a:off x="8860450" y="3657163"/>
            <a:ext cx="3240351" cy="845626"/>
          </a:xfrm>
          <a:prstGeom prst="rect">
            <a:avLst/>
          </a:prstGeom>
          <a:noFill/>
          <a:ln>
            <a:noFill/>
          </a:ln>
        </p:spPr>
      </p:pic>
      <p:pic>
        <p:nvPicPr>
          <p:cNvPr id="135" name="Google Shape;135;p6"/>
          <p:cNvPicPr preferRelativeResize="0"/>
          <p:nvPr/>
        </p:nvPicPr>
        <p:blipFill>
          <a:blip r:embed="rId5">
            <a:alphaModFix/>
          </a:blip>
          <a:stretch>
            <a:fillRect/>
          </a:stretch>
        </p:blipFill>
        <p:spPr>
          <a:xfrm>
            <a:off x="4000500" y="5748438"/>
            <a:ext cx="4191000" cy="63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Annotated Price Chart</a:t>
            </a:r>
            <a:endParaRPr/>
          </a:p>
        </p:txBody>
      </p:sp>
      <p:sp>
        <p:nvSpPr>
          <p:cNvPr id="141" name="Google Shape;141;p7"/>
          <p:cNvSpPr/>
          <p:nvPr/>
        </p:nvSpPr>
        <p:spPr>
          <a:xfrm>
            <a:off x="893618" y="1335232"/>
            <a:ext cx="5202382"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Stock Chart</a:t>
            </a:r>
            <a:endParaRPr sz="1800" b="1">
              <a:solidFill>
                <a:schemeClr val="lt1"/>
              </a:solidFill>
              <a:latin typeface="Calibri"/>
              <a:ea typeface="Calibri"/>
              <a:cs typeface="Calibri"/>
              <a:sym typeface="Calibri"/>
            </a:endParaRPr>
          </a:p>
        </p:txBody>
      </p:sp>
      <p:sp>
        <p:nvSpPr>
          <p:cNvPr id="142" name="Google Shape;142;p7"/>
          <p:cNvSpPr/>
          <p:nvPr/>
        </p:nvSpPr>
        <p:spPr>
          <a:xfrm>
            <a:off x="6812972" y="1333187"/>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Major Events</a:t>
            </a:r>
            <a:endParaRPr sz="1800" b="1">
              <a:solidFill>
                <a:schemeClr val="lt1"/>
              </a:solidFill>
              <a:latin typeface="Calibri"/>
              <a:ea typeface="Calibri"/>
              <a:cs typeface="Calibri"/>
              <a:sym typeface="Calibri"/>
            </a:endParaRPr>
          </a:p>
        </p:txBody>
      </p:sp>
      <p:sp>
        <p:nvSpPr>
          <p:cNvPr id="143" name="Google Shape;143;p7"/>
          <p:cNvSpPr txBox="1"/>
          <p:nvPr/>
        </p:nvSpPr>
        <p:spPr>
          <a:xfrm>
            <a:off x="6812950" y="2858350"/>
            <a:ext cx="4901100" cy="2586000"/>
          </a:xfrm>
          <a:prstGeom prst="rect">
            <a:avLst/>
          </a:prstGeom>
          <a:noFill/>
          <a:ln>
            <a:noFill/>
          </a:ln>
        </p:spPr>
        <p:txBody>
          <a:bodyPr spcFirstLastPara="1" wrap="square" lIns="91425" tIns="45700" rIns="91425" bIns="45700" anchor="t" anchorCtr="0">
            <a:spAutoFit/>
          </a:bodyPr>
          <a:lstStyle/>
          <a:p>
            <a:pPr marL="342900" marR="0" lvl="0" indent="-3683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61% Earnings Beat April 27, 2020</a:t>
            </a:r>
            <a:endParaRPr sz="1800" dirty="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1800"/>
              <a:buFont typeface="Calibri"/>
              <a:buAutoNum type="arabicPeriod"/>
            </a:pPr>
            <a:r>
              <a:rPr lang="en-US" sz="1800" dirty="0">
                <a:solidFill>
                  <a:schemeClr val="dk1"/>
                </a:solidFill>
                <a:highlight>
                  <a:srgbClr val="FFFFFF"/>
                </a:highlight>
                <a:latin typeface="Calibri"/>
                <a:ea typeface="Calibri"/>
                <a:cs typeface="Calibri"/>
                <a:sym typeface="Calibri"/>
              </a:rPr>
              <a:t>Kurt Sievers elected as an executive director and the company’s Chief Executive Officer</a:t>
            </a:r>
            <a:endParaRPr sz="1800" dirty="0">
              <a:solidFill>
                <a:schemeClr val="dk1"/>
              </a:solidFill>
              <a:highlight>
                <a:srgbClr val="FFFFFF"/>
              </a:highlight>
              <a:latin typeface="Calibri"/>
              <a:ea typeface="Calibri"/>
              <a:cs typeface="Calibri"/>
              <a:sym typeface="Calibri"/>
            </a:endParaRPr>
          </a:p>
          <a:p>
            <a:pPr marL="342900" marR="0" lvl="0" indent="-3683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NXPI Added to S&amp;P 500 </a:t>
            </a:r>
            <a:endParaRPr sz="1800" dirty="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NXP Semiconductors Names Andy Micallef as Executive Vice President, Global Operations</a:t>
            </a:r>
            <a:endParaRPr sz="1800" dirty="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Samsung No Longer Interested in Acquiring NXPI</a:t>
            </a:r>
            <a:endParaRPr sz="18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1800" dirty="0">
              <a:solidFill>
                <a:schemeClr val="dk1"/>
              </a:solidFill>
              <a:highlight>
                <a:srgbClr val="FFFFFF"/>
              </a:highlight>
              <a:latin typeface="Calibri"/>
              <a:ea typeface="Calibri"/>
              <a:cs typeface="Calibri"/>
              <a:sym typeface="Calibri"/>
            </a:endParaRPr>
          </a:p>
        </p:txBody>
      </p:sp>
      <p:sp>
        <p:nvSpPr>
          <p:cNvPr id="145" name="Google Shape;145;p7"/>
          <p:cNvSpPr txBox="1"/>
          <p:nvPr/>
        </p:nvSpPr>
        <p:spPr>
          <a:xfrm>
            <a:off x="1419025" y="6670250"/>
            <a:ext cx="323210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A5A5A5"/>
                </a:solidFill>
                <a:latin typeface="Calibri"/>
                <a:ea typeface="Calibri"/>
                <a:cs typeface="Calibri"/>
                <a:sym typeface="Calibri"/>
              </a:rPr>
              <a:t>Sources: Company Website,</a:t>
            </a:r>
            <a:r>
              <a:rPr lang="en-US" sz="900" dirty="0">
                <a:solidFill>
                  <a:srgbClr val="A5A5A5"/>
                </a:solidFill>
                <a:latin typeface="Calibri"/>
                <a:ea typeface="Calibri"/>
                <a:cs typeface="Calibri"/>
                <a:sym typeface="Calibri"/>
              </a:rPr>
              <a:t> Yahoo Finance</a:t>
            </a:r>
            <a:endParaRPr dirty="0"/>
          </a:p>
        </p:txBody>
      </p:sp>
      <p:pic>
        <p:nvPicPr>
          <p:cNvPr id="146" name="Google Shape;146;p7"/>
          <p:cNvPicPr preferRelativeResize="0"/>
          <p:nvPr/>
        </p:nvPicPr>
        <p:blipFill>
          <a:blip r:embed="rId3">
            <a:alphaModFix/>
          </a:blip>
          <a:stretch>
            <a:fillRect/>
          </a:stretch>
        </p:blipFill>
        <p:spPr>
          <a:xfrm>
            <a:off x="801925" y="1857045"/>
            <a:ext cx="4835684" cy="45886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NXP &amp; ESG </a:t>
            </a:r>
            <a:endParaRPr/>
          </a:p>
        </p:txBody>
      </p:sp>
      <p:sp>
        <p:nvSpPr>
          <p:cNvPr id="152" name="Google Shape;152;p8"/>
          <p:cNvSpPr txBox="1">
            <a:spLocks noGrp="1"/>
          </p:cNvSpPr>
          <p:nvPr>
            <p:ph type="body" idx="1"/>
          </p:nvPr>
        </p:nvSpPr>
        <p:spPr>
          <a:xfrm>
            <a:off x="838200" y="1246596"/>
            <a:ext cx="7646581" cy="4929096"/>
          </a:xfrm>
          <a:prstGeom prst="rect">
            <a:avLst/>
          </a:prstGeom>
          <a:noFill/>
          <a:ln>
            <a:noFill/>
          </a:ln>
        </p:spPr>
        <p:txBody>
          <a:bodyPr spcFirstLastPara="1" wrap="square" lIns="91425" tIns="45700" rIns="91425" bIns="45700" anchor="t" anchorCtr="0">
            <a:normAutofit/>
          </a:bodyPr>
          <a:lstStyle/>
          <a:p>
            <a:pPr marL="228594" lvl="0" indent="-241928" algn="l" rtl="0">
              <a:lnSpc>
                <a:spcPct val="90000"/>
              </a:lnSpc>
              <a:spcBef>
                <a:spcPts val="0"/>
              </a:spcBef>
              <a:spcAft>
                <a:spcPts val="0"/>
              </a:spcAft>
              <a:buClr>
                <a:srgbClr val="613E35"/>
              </a:buClr>
              <a:buSzPts val="2800"/>
              <a:buChar char="•"/>
            </a:pPr>
            <a:r>
              <a:rPr lang="en-US"/>
              <a:t>Sustainability </a:t>
            </a:r>
            <a:endParaRPr/>
          </a:p>
          <a:p>
            <a:pPr marL="685783" lvl="1" indent="-237675" algn="l" rtl="0">
              <a:lnSpc>
                <a:spcPct val="90000"/>
              </a:lnSpc>
              <a:spcBef>
                <a:spcPts val="500"/>
              </a:spcBef>
              <a:spcAft>
                <a:spcPts val="0"/>
              </a:spcAft>
              <a:buClr>
                <a:schemeClr val="dk1"/>
              </a:buClr>
              <a:buSzPts val="1900"/>
              <a:buChar char="•"/>
            </a:pPr>
            <a:r>
              <a:rPr lang="en-US"/>
              <a:t>To drive positive change and sustainable growth</a:t>
            </a:r>
            <a:endParaRPr/>
          </a:p>
          <a:p>
            <a:pPr marL="1142970" lvl="2" indent="-215893" algn="l" rtl="0">
              <a:lnSpc>
                <a:spcPct val="90000"/>
              </a:lnSpc>
              <a:spcBef>
                <a:spcPts val="500"/>
              </a:spcBef>
              <a:spcAft>
                <a:spcPts val="0"/>
              </a:spcAft>
              <a:buSzPts val="1600"/>
              <a:buChar char="•"/>
            </a:pPr>
            <a:r>
              <a:rPr lang="en-US" sz="1800"/>
              <a:t>Three values: Engage, Protect, and Respect</a:t>
            </a:r>
            <a:endParaRPr sz="1800"/>
          </a:p>
          <a:p>
            <a:pPr marL="685783" lvl="1" indent="-228594" algn="l" rtl="0">
              <a:lnSpc>
                <a:spcPct val="90000"/>
              </a:lnSpc>
              <a:spcBef>
                <a:spcPts val="500"/>
              </a:spcBef>
              <a:spcAft>
                <a:spcPts val="0"/>
              </a:spcAft>
              <a:buSzPts val="1800"/>
              <a:buChar char="•"/>
            </a:pPr>
            <a:r>
              <a:rPr lang="en-US"/>
              <a:t>30% reduction in carbon footprint</a:t>
            </a:r>
            <a:endParaRPr/>
          </a:p>
          <a:p>
            <a:pPr marL="685783" lvl="1" indent="-228594" algn="l" rtl="0">
              <a:lnSpc>
                <a:spcPct val="90000"/>
              </a:lnSpc>
              <a:spcBef>
                <a:spcPts val="500"/>
              </a:spcBef>
              <a:spcAft>
                <a:spcPts val="0"/>
              </a:spcAft>
              <a:buSzPts val="1800"/>
              <a:buChar char="•"/>
            </a:pPr>
            <a:r>
              <a:rPr lang="en-US"/>
              <a:t>47% of water recycled</a:t>
            </a:r>
            <a:endParaRPr/>
          </a:p>
          <a:p>
            <a:pPr marL="228594" lvl="0" indent="-241928" algn="l" rtl="0">
              <a:lnSpc>
                <a:spcPct val="90000"/>
              </a:lnSpc>
              <a:spcBef>
                <a:spcPts val="1000"/>
              </a:spcBef>
              <a:spcAft>
                <a:spcPts val="0"/>
              </a:spcAft>
              <a:buClr>
                <a:srgbClr val="613E35"/>
              </a:buClr>
              <a:buSzPts val="2800"/>
              <a:buChar char="•"/>
            </a:pPr>
            <a:r>
              <a:rPr lang="en-US"/>
              <a:t>Community</a:t>
            </a:r>
            <a:endParaRPr/>
          </a:p>
          <a:p>
            <a:pPr marL="685783" lvl="1" indent="-237675" algn="l" rtl="0">
              <a:lnSpc>
                <a:spcPct val="90000"/>
              </a:lnSpc>
              <a:spcBef>
                <a:spcPts val="500"/>
              </a:spcBef>
              <a:spcAft>
                <a:spcPts val="0"/>
              </a:spcAft>
              <a:buClr>
                <a:schemeClr val="dk1"/>
              </a:buClr>
              <a:buSzPts val="1900"/>
              <a:buChar char="•"/>
            </a:pPr>
            <a:r>
              <a:rPr lang="en-US"/>
              <a:t>Committed to supporting the UN’s Sustainable Development Goals (SDGs)</a:t>
            </a:r>
            <a:endParaRPr/>
          </a:p>
          <a:p>
            <a:pPr marL="685783" lvl="1" indent="-231324" algn="l" rtl="0">
              <a:lnSpc>
                <a:spcPct val="90000"/>
              </a:lnSpc>
              <a:spcBef>
                <a:spcPts val="500"/>
              </a:spcBef>
              <a:spcAft>
                <a:spcPts val="0"/>
              </a:spcAft>
              <a:buSzPts val="1800"/>
              <a:buChar char="•"/>
            </a:pPr>
            <a:r>
              <a:rPr lang="en-US"/>
              <a:t>Global community outreach that aligns with these goals</a:t>
            </a:r>
            <a:endParaRPr/>
          </a:p>
          <a:p>
            <a:pPr marL="685783" lvl="1" indent="-239071" algn="l" rtl="0">
              <a:lnSpc>
                <a:spcPct val="90000"/>
              </a:lnSpc>
              <a:spcBef>
                <a:spcPts val="500"/>
              </a:spcBef>
              <a:spcAft>
                <a:spcPts val="0"/>
              </a:spcAft>
              <a:buClr>
                <a:schemeClr val="dk1"/>
              </a:buClr>
              <a:buSzPts val="2200"/>
              <a:buChar char="•"/>
            </a:pPr>
            <a:r>
              <a:rPr lang="en-US" sz="2200" u="sng"/>
              <a:t>NXP’s Extensive Outreach</a:t>
            </a:r>
            <a:endParaRPr/>
          </a:p>
          <a:p>
            <a:pPr marL="1142971" lvl="2" indent="-224974" algn="l" rtl="0">
              <a:lnSpc>
                <a:spcPct val="90000"/>
              </a:lnSpc>
              <a:spcBef>
                <a:spcPts val="500"/>
              </a:spcBef>
              <a:spcAft>
                <a:spcPts val="0"/>
              </a:spcAft>
              <a:buClr>
                <a:schemeClr val="dk1"/>
              </a:buClr>
              <a:buSzPts val="1700"/>
              <a:buChar char="•"/>
            </a:pPr>
            <a:r>
              <a:rPr lang="en-US" sz="1800"/>
              <a:t>NXP USA works with Code2College to provide opportunities in STEM to underrepresented backgrounds in technology.</a:t>
            </a:r>
            <a:endParaRPr sz="1800"/>
          </a:p>
          <a:p>
            <a:pPr marL="1142971" lvl="2" indent="-224974" algn="l" rtl="0">
              <a:lnSpc>
                <a:spcPct val="90000"/>
              </a:lnSpc>
              <a:spcBef>
                <a:spcPts val="500"/>
              </a:spcBef>
              <a:spcAft>
                <a:spcPts val="0"/>
              </a:spcAft>
              <a:buClr>
                <a:schemeClr val="dk1"/>
              </a:buClr>
              <a:buSzPts val="1700"/>
              <a:buChar char="•"/>
            </a:pPr>
            <a:r>
              <a:rPr lang="en-US" sz="1800"/>
              <a:t>NXP France helped provide victims of flooding in Saint Martin de Vesubie after 2020 storm by cleaning beaches and streets.</a:t>
            </a:r>
            <a:endParaRPr sz="1800"/>
          </a:p>
        </p:txBody>
      </p:sp>
      <p:pic>
        <p:nvPicPr>
          <p:cNvPr id="153" name="Google Shape;153;p8"/>
          <p:cNvPicPr preferRelativeResize="0"/>
          <p:nvPr/>
        </p:nvPicPr>
        <p:blipFill>
          <a:blip r:embed="rId3">
            <a:alphaModFix/>
          </a:blip>
          <a:stretch>
            <a:fillRect/>
          </a:stretch>
        </p:blipFill>
        <p:spPr>
          <a:xfrm>
            <a:off x="8484775" y="1246600"/>
            <a:ext cx="3528225" cy="2642750"/>
          </a:xfrm>
          <a:prstGeom prst="rect">
            <a:avLst/>
          </a:prstGeom>
          <a:noFill/>
          <a:ln>
            <a:noFill/>
          </a:ln>
        </p:spPr>
      </p:pic>
      <p:pic>
        <p:nvPicPr>
          <p:cNvPr id="154" name="Google Shape;154;p8"/>
          <p:cNvPicPr preferRelativeResize="0"/>
          <p:nvPr/>
        </p:nvPicPr>
        <p:blipFill>
          <a:blip r:embed="rId4">
            <a:alphaModFix/>
          </a:blip>
          <a:stretch>
            <a:fillRect/>
          </a:stretch>
        </p:blipFill>
        <p:spPr>
          <a:xfrm>
            <a:off x="8484775" y="4041750"/>
            <a:ext cx="3528225" cy="2528600"/>
          </a:xfrm>
          <a:prstGeom prst="rect">
            <a:avLst/>
          </a:prstGeom>
          <a:noFill/>
          <a:ln>
            <a:noFill/>
          </a:ln>
        </p:spPr>
      </p:pic>
      <p:sp>
        <p:nvSpPr>
          <p:cNvPr id="7" name="Google Shape;145;p7">
            <a:extLst>
              <a:ext uri="{FF2B5EF4-FFF2-40B4-BE49-F238E27FC236}">
                <a16:creationId xmlns:a16="http://schemas.microsoft.com/office/drawing/2014/main" id="{AA89ECAB-1025-2548-90BC-7D366EC895D2}"/>
              </a:ext>
            </a:extLst>
          </p:cNvPr>
          <p:cNvSpPr txBox="1"/>
          <p:nvPr/>
        </p:nvSpPr>
        <p:spPr>
          <a:xfrm>
            <a:off x="1419025" y="6670250"/>
            <a:ext cx="3232105"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A5A5A5"/>
                </a:solidFill>
                <a:latin typeface="Calibri"/>
                <a:ea typeface="Calibri"/>
                <a:cs typeface="Calibri"/>
                <a:sym typeface="Calibri"/>
              </a:rPr>
              <a:t>Sources: Company Website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II. Industry Overview</a:t>
            </a:r>
            <a:endParaRPr/>
          </a:p>
        </p:txBody>
      </p:sp>
      <p:sp>
        <p:nvSpPr>
          <p:cNvPr id="161" name="Google Shape;161;p9"/>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r>
              <a:rPr lang="en-US" b="1">
                <a:solidFill>
                  <a:schemeClr val="lt1"/>
                </a:solidFill>
                <a:latin typeface="Calibri"/>
                <a:ea typeface="Calibri"/>
                <a:cs typeface="Calibri"/>
                <a:sym typeface="Calibri"/>
              </a:rPr>
              <a:t>Patrick Seeley</a:t>
            </a:r>
            <a:endParaRPr/>
          </a:p>
        </p:txBody>
      </p:sp>
      <p:sp>
        <p:nvSpPr>
          <p:cNvPr id="162" name="Google Shape;162;p9"/>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f23ee2e0b9_2_1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pic>
        <p:nvPicPr>
          <p:cNvPr id="169" name="Google Shape;169;gf23ee2e0b9_2_10"/>
          <p:cNvPicPr preferRelativeResize="0"/>
          <p:nvPr/>
        </p:nvPicPr>
        <p:blipFill>
          <a:blip r:embed="rId3">
            <a:alphaModFix/>
          </a:blip>
          <a:stretch>
            <a:fillRect/>
          </a:stretch>
        </p:blipFill>
        <p:spPr>
          <a:xfrm>
            <a:off x="1130975" y="830175"/>
            <a:ext cx="10250901" cy="5392650"/>
          </a:xfrm>
          <a:prstGeom prst="rect">
            <a:avLst/>
          </a:prstGeom>
          <a:noFill/>
          <a:ln>
            <a:noFill/>
          </a:ln>
        </p:spPr>
      </p:pic>
      <p:sp>
        <p:nvSpPr>
          <p:cNvPr id="170" name="Google Shape;170;gf23ee2e0b9_2_10"/>
          <p:cNvSpPr txBox="1"/>
          <p:nvPr/>
        </p:nvSpPr>
        <p:spPr>
          <a:xfrm>
            <a:off x="1419026" y="6670250"/>
            <a:ext cx="21276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Hedgeye</a:t>
            </a:r>
            <a:endParaRPr sz="900">
              <a:solidFill>
                <a:srgbClr val="A5A5A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1473</Words>
  <Application>Microsoft Macintosh PowerPoint</Application>
  <PresentationFormat>Widescreen</PresentationFormat>
  <Paragraphs>152</Paragraphs>
  <Slides>21</Slides>
  <Notes>21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Calibri</vt:lpstr>
      <vt:lpstr>Office Theme</vt:lpstr>
      <vt:lpstr>Microsoft Excel Worksheet</vt:lpstr>
      <vt:lpstr>NXP Semiconductors N.V. (NXPI)</vt:lpstr>
      <vt:lpstr>Table of Contents</vt:lpstr>
      <vt:lpstr>Section I. Company Overview</vt:lpstr>
      <vt:lpstr>Company Summary</vt:lpstr>
      <vt:lpstr>Acquisition History </vt:lpstr>
      <vt:lpstr>Annotated Price Chart</vt:lpstr>
      <vt:lpstr>NXP &amp; ESG </vt:lpstr>
      <vt:lpstr>Section II. Industry Overview</vt:lpstr>
      <vt:lpstr>PowerPoint Presentation</vt:lpstr>
      <vt:lpstr>Semiconductor Industry Overview</vt:lpstr>
      <vt:lpstr>Macro Overview</vt:lpstr>
      <vt:lpstr>Section III. Risks &amp; Catalysts</vt:lpstr>
      <vt:lpstr>Risks and Catalysts</vt:lpstr>
      <vt:lpstr>Section IV. Valuation</vt:lpstr>
      <vt:lpstr>Comparable Company Analysis – Base Case</vt:lpstr>
      <vt:lpstr>Multiples Analysis – Base Case</vt:lpstr>
      <vt:lpstr>Section V. Investment Thesis</vt:lpstr>
      <vt:lpstr>NXPI Investment Thesis</vt:lpstr>
      <vt:lpstr>Security Summary</vt:lpstr>
      <vt:lpstr>Recommendation</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NXP Semiconductors N.V. (NXPI)</dc:title>
  <dc:creator>ST BONAVENTURE</dc:creator>
  <cp:lastModifiedBy>Fragale, Colin J</cp:lastModifiedBy>
  <cp:revision>4</cp:revision>
  <dcterms:created xsi:type="dcterms:W3CDTF">2021-08-24T02:30:09Z</dcterms:created>
  <dcterms:modified xsi:type="dcterms:W3CDTF">2021-09-22T19:00:47Z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0x0101008F55647C8A8E1149AA6E04A7DB908B7A</vt:lpwstr>
  </property>
</Properties>
</file>