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90" r:id="rId6"/>
    <p:sldId id="272" r:id="rId7"/>
    <p:sldId id="296" r:id="rId8"/>
    <p:sldId id="297" r:id="rId9"/>
    <p:sldId id="279" r:id="rId10"/>
    <p:sldId id="298" r:id="rId11"/>
    <p:sldId id="259" r:id="rId12"/>
    <p:sldId id="299" r:id="rId13"/>
    <p:sldId id="295" r:id="rId14"/>
    <p:sldId id="274" r:id="rId15"/>
    <p:sldId id="293" r:id="rId16"/>
    <p:sldId id="275" r:id="rId17"/>
    <p:sldId id="268" r:id="rId18"/>
    <p:sldId id="271" r:id="rId19"/>
    <p:sldId id="276" r:id="rId20"/>
    <p:sldId id="292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E35"/>
    <a:srgbClr val="FBB901"/>
    <a:srgbClr val="F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61" d="100"/>
          <a:sy n="61" d="100"/>
        </p:scale>
        <p:origin x="24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\AppData\Local\Packages\microsoft.windowscommunicationsapps_8wekyb3d8bbwe\LocalState\Files\S0\10571\Attachments\Asia%20Market%20Share%20Updated%5b21978%5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\AppData\Local\Packages\microsoft.windowscommunicationsapps_8wekyb3d8bbwe\LocalState\Files\S0\10571\Attachments\Asia%20Market%20Share%20Updated%5b21978%5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\AppData\Local\Packages\microsoft.windowscommunicationsapps_8wekyb3d8bbwe\LocalState\Files\S0\10571\Attachments\Alibaba%20Global%20Market%20Share%20Updated%5b21977%5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ias\AppData\Local\Packages\microsoft.windowscommunicationsapps_8wekyb3d8bbwe\LocalState\Files\S0\10571\Attachments\Alibaba%20Global%20Market%20Share%20Updated%5b21977%5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72130139982502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C6-4B28-BAFD-06D658D31A45}"/>
                </c:ext>
              </c:extLst>
            </c:dLbl>
            <c:dLbl>
              <c:idx val="1"/>
              <c:layout>
                <c:manualLayout>
                  <c:x val="0.66303652668416446"/>
                  <c:y val="-4.6296296296296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6-4B28-BAFD-06D658D31A45}"/>
                </c:ext>
              </c:extLst>
            </c:dLbl>
            <c:dLbl>
              <c:idx val="2"/>
              <c:layout>
                <c:manualLayout>
                  <c:x val="0.66960914260717408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C6-4B28-BAFD-06D658D31A45}"/>
                </c:ext>
              </c:extLst>
            </c:dLbl>
            <c:dLbl>
              <c:idx val="3"/>
              <c:layout>
                <c:manualLayout>
                  <c:x val="0.66188932633420827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C6-4B28-BAFD-06D658D31A45}"/>
                </c:ext>
              </c:extLst>
            </c:dLbl>
            <c:dLbl>
              <c:idx val="4"/>
              <c:layout>
                <c:manualLayout>
                  <c:x val="0.64926793525809279"/>
                  <c:y val="-1.38888888888889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C6-4B28-BAFD-06D658D31A45}"/>
                </c:ext>
              </c:extLst>
            </c:dLbl>
            <c:dLbl>
              <c:idx val="5"/>
              <c:layout>
                <c:manualLayout>
                  <c:x val="0.63769903762029734"/>
                  <c:y val="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C6-4B28-BAFD-06D658D31A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ALIBABA GRP-ADR</c:v>
                </c:pt>
                <c:pt idx="1">
                  <c:v>RAKUTEN GROUP IN</c:v>
                </c:pt>
                <c:pt idx="2">
                  <c:v>ASKUL CORP</c:v>
                </c:pt>
                <c:pt idx="3">
                  <c:v>BELLUNA CO LTD</c:v>
                </c:pt>
                <c:pt idx="4">
                  <c:v>ZOZO INC</c:v>
                </c:pt>
                <c:pt idx="5">
                  <c:v>GRAB HOLDINGS LT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0.87575131781397775</c:v>
                </c:pt>
                <c:pt idx="1">
                  <c:v>3.6969058348190371E-2</c:v>
                </c:pt>
                <c:pt idx="2">
                  <c:v>3.3725140383658336E-3</c:v>
                </c:pt>
                <c:pt idx="3">
                  <c:v>1.6727413952031321E-3</c:v>
                </c:pt>
                <c:pt idx="4">
                  <c:v>2.1246022626193836E-2</c:v>
                </c:pt>
                <c:pt idx="5">
                  <c:v>6.0988345778069081E-2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C6-4B28-BAFD-06D658D31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21821248"/>
        <c:axId val="721829776"/>
      </c:barChart>
      <c:catAx>
        <c:axId val="721821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829776"/>
        <c:crosses val="autoZero"/>
        <c:auto val="1"/>
        <c:lblAlgn val="ctr"/>
        <c:lblOffset val="100"/>
        <c:noMultiLvlLbl val="0"/>
      </c:catAx>
      <c:valAx>
        <c:axId val="7218297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218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23468941382326"/>
          <c:y val="0.17171296296296298"/>
          <c:w val="0.721987532808399"/>
          <c:h val="0.7773611111111110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5464829396325459"/>
                  <c:y val="-4.62962962962962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6-46A8-815E-426E3BBCAB59}"/>
                </c:ext>
              </c:extLst>
            </c:dLbl>
            <c:dLbl>
              <c:idx val="1"/>
              <c:layout>
                <c:manualLayout>
                  <c:x val="0.610729877515310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6-46A8-815E-426E3BBCAB59}"/>
                </c:ext>
              </c:extLst>
            </c:dLbl>
            <c:dLbl>
              <c:idx val="2"/>
              <c:layout>
                <c:manualLayout>
                  <c:x val="0.6290078740157479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6-46A8-815E-426E3BBCAB59}"/>
                </c:ext>
              </c:extLst>
            </c:dLbl>
            <c:dLbl>
              <c:idx val="3"/>
              <c:layout>
                <c:manualLayout>
                  <c:x val="0.63475065616797899"/>
                  <c:y val="1.38888888888888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86-46A8-815E-426E3BBCAB59}"/>
                </c:ext>
              </c:extLst>
            </c:dLbl>
            <c:dLbl>
              <c:idx val="4"/>
              <c:layout>
                <c:manualLayout>
                  <c:x val="0.63910892388451446"/>
                  <c:y val="1.85185185185184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86-46A8-815E-426E3BBCAB59}"/>
                </c:ext>
              </c:extLst>
            </c:dLbl>
            <c:dLbl>
              <c:idx val="5"/>
              <c:layout>
                <c:manualLayout>
                  <c:x val="0.63338626421697286"/>
                  <c:y val="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86-46A8-815E-426E3BBCA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ALIBABA GRP-ADR</c:v>
                </c:pt>
                <c:pt idx="1">
                  <c:v>RAKUTEN GROUP IN</c:v>
                </c:pt>
                <c:pt idx="2">
                  <c:v>ASKUL CORP</c:v>
                </c:pt>
                <c:pt idx="3">
                  <c:v>BELLUNA CO LTD</c:v>
                </c:pt>
                <c:pt idx="4">
                  <c:v>ZOZO INC</c:v>
                </c:pt>
                <c:pt idx="5">
                  <c:v>GRAB HOLDINGS LT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0.83184051573688034</c:v>
                </c:pt>
                <c:pt idx="1">
                  <c:v>0.10707148833796605</c:v>
                </c:pt>
                <c:pt idx="2">
                  <c:v>3.1200241049021728E-2</c:v>
                </c:pt>
                <c:pt idx="3">
                  <c:v>1.5292057613730876E-2</c:v>
                </c:pt>
                <c:pt idx="4">
                  <c:v>1.0913701718165145E-2</c:v>
                </c:pt>
                <c:pt idx="5">
                  <c:v>3.68199554423584E-3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86-46A8-815E-426E3BBCA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56900904"/>
        <c:axId val="756903200"/>
      </c:barChart>
      <c:catAx>
        <c:axId val="756900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903200"/>
        <c:crosses val="autoZero"/>
        <c:auto val="1"/>
        <c:lblAlgn val="ctr"/>
        <c:lblOffset val="100"/>
        <c:noMultiLvlLbl val="0"/>
      </c:catAx>
      <c:valAx>
        <c:axId val="7569032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56900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236034983259601"/>
                  <c:y val="5.48245614035087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26-4634-BAD9-7EBB3CE0F4C7}"/>
                </c:ext>
              </c:extLst>
            </c:dLbl>
            <c:dLbl>
              <c:idx val="1"/>
              <c:layout>
                <c:manualLayout>
                  <c:x val="0.34106800033388052"/>
                  <c:y val="-5.482456140350977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26-4634-BAD9-7EBB3CE0F4C7}"/>
                </c:ext>
              </c:extLst>
            </c:dLbl>
            <c:dLbl>
              <c:idx val="2"/>
              <c:layout>
                <c:manualLayout>
                  <c:x val="5.673070680652551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26-4634-BAD9-7EBB3CE0F4C7}"/>
                </c:ext>
              </c:extLst>
            </c:dLbl>
            <c:dLbl>
              <c:idx val="3"/>
              <c:layout>
                <c:manualLayout>
                  <c:x val="6.629777505726973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26-4634-BAD9-7EBB3CE0F4C7}"/>
                </c:ext>
              </c:extLst>
            </c:dLbl>
            <c:dLbl>
              <c:idx val="7"/>
              <c:layout>
                <c:manualLayout>
                  <c:x val="0.2086908637303729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26-4634-BAD9-7EBB3CE0F4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Worksheet!$A$432:$A$439</c:f>
              <c:strCache>
                <c:ptCount val="8"/>
                <c:pt idx="0">
                  <c:v>ALIBABA GRP-ADR</c:v>
                </c:pt>
                <c:pt idx="1">
                  <c:v>AMAZON.COM INC</c:v>
                </c:pt>
                <c:pt idx="2">
                  <c:v>JD.COM INC-ADR</c:v>
                </c:pt>
                <c:pt idx="3">
                  <c:v>MEITUAN-B</c:v>
                </c:pt>
                <c:pt idx="4">
                  <c:v>VIPSHOP HOLD-ADR</c:v>
                </c:pt>
                <c:pt idx="5">
                  <c:v>QURATE RETAIL-A</c:v>
                </c:pt>
                <c:pt idx="6">
                  <c:v>WAYFAIR INC- A</c:v>
                </c:pt>
                <c:pt idx="7">
                  <c:v>Other</c:v>
                </c:pt>
              </c:strCache>
            </c:strRef>
          </c:cat>
          <c:val>
            <c:numRef>
              <c:f>Worksheet!$E$432:$E$439</c:f>
              <c:numCache>
                <c:formatCode>0%</c:formatCode>
                <c:ptCount val="8"/>
                <c:pt idx="0">
                  <c:v>0.10536114792922223</c:v>
                </c:pt>
                <c:pt idx="1">
                  <c:v>0.50991689516625205</c:v>
                </c:pt>
                <c:pt idx="2">
                  <c:v>3.6460645853751125E-2</c:v>
                </c:pt>
                <c:pt idx="3">
                  <c:v>5.5210389637377628E-2</c:v>
                </c:pt>
                <c:pt idx="4">
                  <c:v>1.871668972910599E-3</c:v>
                </c:pt>
                <c:pt idx="5">
                  <c:v>9.3091831728858091E-4</c:v>
                </c:pt>
                <c:pt idx="6">
                  <c:v>5.4887908729676022E-3</c:v>
                </c:pt>
                <c:pt idx="7">
                  <c:v>0.28475954325023028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26-4634-BAD9-7EBB3CE0F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4428016"/>
        <c:axId val="764424736"/>
      </c:barChart>
      <c:catAx>
        <c:axId val="76442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4424736"/>
        <c:crosses val="autoZero"/>
        <c:auto val="1"/>
        <c:lblAlgn val="ctr"/>
        <c:lblOffset val="100"/>
        <c:noMultiLvlLbl val="0"/>
      </c:catAx>
      <c:valAx>
        <c:axId val="7644247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6442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501507790249622"/>
                  <c:y val="-1.27313344080199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A3-4C64-937E-080DC8B4984B}"/>
                </c:ext>
              </c:extLst>
            </c:dLbl>
            <c:dLbl>
              <c:idx val="1"/>
              <c:layout>
                <c:manualLayout>
                  <c:x val="0.33096470653934201"/>
                  <c:y val="-6.94444444444457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A3-4C64-937E-080DC8B4984B}"/>
                </c:ext>
              </c:extLst>
            </c:dLbl>
            <c:dLbl>
              <c:idx val="2"/>
              <c:layout>
                <c:manualLayout>
                  <c:x val="0.12666499134416703"/>
                  <c:y val="-1.273133440801999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A3-4C64-937E-080DC8B4984B}"/>
                </c:ext>
              </c:extLst>
            </c:dLbl>
            <c:dLbl>
              <c:idx val="3"/>
              <c:layout>
                <c:manualLayout>
                  <c:x val="5.3577487699969062E-2"/>
                  <c:y val="6.03864734299516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A3-4C64-937E-080DC8B4984B}"/>
                </c:ext>
              </c:extLst>
            </c:dLbl>
            <c:dLbl>
              <c:idx val="4"/>
              <c:layout>
                <c:manualLayout>
                  <c:x val="5.278019768805494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A3-4C64-937E-080DC8B4984B}"/>
                </c:ext>
              </c:extLst>
            </c:dLbl>
            <c:dLbl>
              <c:idx val="5"/>
              <c:layout>
                <c:manualLayout>
                  <c:x val="4.8792650918635168E-2"/>
                  <c:y val="-6.365667204009996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A3-4C64-937E-080DC8B4984B}"/>
                </c:ext>
              </c:extLst>
            </c:dLbl>
            <c:dLbl>
              <c:idx val="6"/>
              <c:layout>
                <c:manualLayout>
                  <c:x val="4.5223097112860891E-2"/>
                  <c:y val="6.94444444444444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A3-4C64-937E-080DC8B4984B}"/>
                </c:ext>
              </c:extLst>
            </c:dLbl>
            <c:dLbl>
              <c:idx val="7"/>
              <c:layout>
                <c:manualLayout>
                  <c:x val="0.226797600870233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A3-4C64-937E-080DC8B49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Worksheet!$A$432:$A$439</c:f>
              <c:strCache>
                <c:ptCount val="8"/>
                <c:pt idx="0">
                  <c:v>ALIBABA GRP-ADR</c:v>
                </c:pt>
                <c:pt idx="1">
                  <c:v>AMAZON.COM INC</c:v>
                </c:pt>
                <c:pt idx="2">
                  <c:v>JD.COM INC-ADR</c:v>
                </c:pt>
                <c:pt idx="3">
                  <c:v>MEITUAN-B</c:v>
                </c:pt>
                <c:pt idx="4">
                  <c:v>VIPSHOP HOLD-ADR</c:v>
                </c:pt>
                <c:pt idx="5">
                  <c:v>QURATE RETAIL-A</c:v>
                </c:pt>
                <c:pt idx="6">
                  <c:v>WAYFAIR INC- A</c:v>
                </c:pt>
                <c:pt idx="7">
                  <c:v>Other</c:v>
                </c:pt>
              </c:strCache>
            </c:strRef>
          </c:cat>
          <c:val>
            <c:numRef>
              <c:f>Worksheet!$F$432:$F$439</c:f>
              <c:numCache>
                <c:formatCode>0%</c:formatCode>
                <c:ptCount val="8"/>
                <c:pt idx="0">
                  <c:v>0.12039901049549109</c:v>
                </c:pt>
                <c:pt idx="1">
                  <c:v>0.43868478333598793</c:v>
                </c:pt>
                <c:pt idx="2">
                  <c:v>0.12294886920753355</c:v>
                </c:pt>
                <c:pt idx="3">
                  <c:v>1.8924405941996347E-2</c:v>
                </c:pt>
                <c:pt idx="4">
                  <c:v>1.6791910467446405E-2</c:v>
                </c:pt>
                <c:pt idx="5">
                  <c:v>1.6109334652685308E-2</c:v>
                </c:pt>
                <c:pt idx="6">
                  <c:v>1.607315029402832E-2</c:v>
                </c:pt>
                <c:pt idx="7">
                  <c:v>0.25006853560483105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A3-4C64-937E-080DC8B4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6368552"/>
        <c:axId val="760272872"/>
      </c:barChart>
      <c:catAx>
        <c:axId val="77636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272872"/>
        <c:crosses val="autoZero"/>
        <c:auto val="1"/>
        <c:lblAlgn val="ctr"/>
        <c:lblOffset val="100"/>
        <c:noMultiLvlLbl val="0"/>
      </c:catAx>
      <c:valAx>
        <c:axId val="7602728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7636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E5A9-CDB2-4BDA-BE3F-31DBF4CEF25E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9E24B-AC70-4409-AC45-9B3ACC41D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5511-1AD8-47B9-9BB0-B9FCCFBAD336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EFA29-5B5B-4A3F-86D3-93B01A1EF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303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EFA29-5B5B-4A3F-86D3-93B01A1EFA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issues Alibaba considers most critical to the sustainability of their business:</a:t>
            </a:r>
          </a:p>
          <a:p>
            <a:r>
              <a:rPr lang="en-US" dirty="0"/>
              <a:t>-Corporate governance, intellectual property rights protection, cybersecurity, data protection, human capital, social impact, environmental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EFA29-5B5B-4A3F-86D3-93B01A1EFA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7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71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6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6597"/>
            <a:ext cx="10515600" cy="4351338"/>
          </a:xfrm>
        </p:spPr>
        <p:txBody>
          <a:bodyPr/>
          <a:lstStyle>
            <a:lvl1pPr>
              <a:defRPr sz="2800">
                <a:solidFill>
                  <a:srgbClr val="613E35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78076" y="942331"/>
            <a:ext cx="11439461" cy="126742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8076" y="1069075"/>
            <a:ext cx="11439461" cy="45719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6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6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97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ADF9563-58C6-4472-960E-C668FEF057C7}" type="datetimeFigureOut">
              <a:rPr lang="en-US" smtClean="0"/>
              <a:t>2/2/22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08545" y="6356353"/>
            <a:ext cx="408992" cy="365125"/>
          </a:xfrm>
          <a:prstGeom prst="rect">
            <a:avLst/>
          </a:prstGeom>
        </p:spPr>
        <p:txBody>
          <a:bodyPr/>
          <a:lstStyle/>
          <a:p>
            <a:fld id="{06F532A9-2C38-497C-8B72-E093EFA8C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6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81151"/>
            <a:ext cx="10515600" cy="60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90992" y="281149"/>
            <a:ext cx="0" cy="6186616"/>
          </a:xfrm>
          <a:prstGeom prst="line">
            <a:avLst/>
          </a:prstGeom>
          <a:ln>
            <a:solidFill>
              <a:srgbClr val="FBB9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33683" y="2862959"/>
            <a:ext cx="353943" cy="22766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Students in Money Management</a:t>
            </a:r>
          </a:p>
        </p:txBody>
      </p:sp>
      <p:pic>
        <p:nvPicPr>
          <p:cNvPr id="11" name="Shape 72">
            <a:extLst>
              <a:ext uri="{FF2B5EF4-FFF2-40B4-BE49-F238E27FC236}">
                <a16:creationId xmlns:a16="http://schemas.microsoft.com/office/drawing/2014/main" id="{57197F5C-36E9-4582-A416-4561F09B697C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571307" y="6384324"/>
            <a:ext cx="911504" cy="419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 userDrawn="1"/>
        </p:nvSpPr>
        <p:spPr>
          <a:xfrm>
            <a:off x="11615315" y="6467766"/>
            <a:ext cx="395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7FA29EF-7649-42E5-A7CF-F85EC7A4C631}" type="slidenum">
              <a:rPr lang="en-US" sz="1100" dirty="0" smtClean="0">
                <a:solidFill>
                  <a:srgbClr val="613E35"/>
                </a:solidFill>
              </a:rPr>
              <a:t>‹#›</a:t>
            </a:fld>
            <a:endParaRPr lang="en-US" sz="1100">
              <a:solidFill>
                <a:srgbClr val="613E3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B2C2C0-4800-4BDF-8C16-87E502E96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5020" t="25433" r="2577" b="26378"/>
          <a:stretch/>
        </p:blipFill>
        <p:spPr>
          <a:xfrm>
            <a:off x="10883139" y="45661"/>
            <a:ext cx="1244175" cy="6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613E35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ic.com.cn/IDR/ReportDownloads/202104/P020210420557302172744.pdf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eastasiaforum.org/2020/12/28/how-digital-technology-is-transforming-chinas-econo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marketplacepulse.com/amazon/number-of-sellers" TargetMode="External"/><Relationship Id="rId4" Type="http://schemas.openxmlformats.org/officeDocument/2006/relationships/hyperlink" Target="https://insights.ceicdata.com/series/456049927_SR14127204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893" y="1225060"/>
            <a:ext cx="6096000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Alibaba (BABA)</a:t>
            </a:r>
          </a:p>
        </p:txBody>
      </p:sp>
      <p:sp>
        <p:nvSpPr>
          <p:cNvPr id="4" name="Rectangle 3"/>
          <p:cNvSpPr/>
          <p:nvPr/>
        </p:nvSpPr>
        <p:spPr>
          <a:xfrm>
            <a:off x="552009" y="4160559"/>
            <a:ext cx="11549451" cy="378941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February 2nd, 2022 – Buy Recommendation			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012" y="4539500"/>
            <a:ext cx="11549449" cy="90616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9EE03-21EE-4CA7-9652-851EF638A66C}"/>
              </a:ext>
            </a:extLst>
          </p:cNvPr>
          <p:cNvSpPr txBox="1"/>
          <p:nvPr/>
        </p:nvSpPr>
        <p:spPr>
          <a:xfrm>
            <a:off x="4045287" y="3509423"/>
            <a:ext cx="424321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Consumer Discretionary Sector</a:t>
            </a:r>
            <a:endParaRPr lang="en-US" sz="2400" dirty="0">
              <a:cs typeface="Calibri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1F026EA-5E2C-4278-A8C9-45BB0A4CC4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8877" r="7387" b="8839"/>
          <a:stretch/>
        </p:blipFill>
        <p:spPr>
          <a:xfrm>
            <a:off x="4552043" y="183993"/>
            <a:ext cx="32297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8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E726-7BF5-48AD-B39F-A7B5B6A0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Macro Overview</a:t>
            </a:r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B8088AB-B50F-4793-B6E8-69AB9FDA4D3B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026" y="6670250"/>
            <a:ext cx="212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China Briefing, Yahoo Finance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5524" y="1081320"/>
            <a:ext cx="1124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China has the most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buyers and sellers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aided by being the world’s most populous nation. At the end of 2020, it had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782 million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online consumers, more than twice the US population, the next largest market. Its largest e-commerce platform, Alibaba’s Taobao, has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4.5 million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active sellers in the country. In contrast, US e-commerce giant Amazon has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1.5 million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active sellers worldwide.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7706E8C-CD1E-3441-87AB-F3CD921B5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5" y="1727651"/>
            <a:ext cx="4532086" cy="4355231"/>
          </a:xfrm>
          <a:prstGeom prst="rect">
            <a:avLst/>
          </a:prstGeom>
        </p:spPr>
      </p:pic>
      <p:pic>
        <p:nvPicPr>
          <p:cNvPr id="15" name="Picture 14" descr="Timeline&#10;&#10;Description automatically generated with low confidence">
            <a:extLst>
              <a:ext uri="{FF2B5EF4-FFF2-40B4-BE49-F238E27FC236}">
                <a16:creationId xmlns:a16="http://schemas.microsoft.com/office/drawing/2014/main" id="{10015B54-EB74-5D4D-92FD-185D9E3EFB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00"/>
          <a:stretch/>
        </p:blipFill>
        <p:spPr>
          <a:xfrm>
            <a:off x="5334000" y="2447941"/>
            <a:ext cx="6858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8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D013-4007-4C29-8A2C-63DD0FDA9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Section IV. Risks &amp; Catalysts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4DD16-24D6-4996-9C7D-6968FBD31C4A}"/>
              </a:ext>
            </a:extLst>
          </p:cNvPr>
          <p:cNvSpPr/>
          <p:nvPr/>
        </p:nvSpPr>
        <p:spPr>
          <a:xfrm>
            <a:off x="552009" y="4160559"/>
            <a:ext cx="11549451" cy="378941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Analyst(s): Patrick Seeley and Elias Kott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94152-9EE3-44D4-8C92-336F714F76AE}"/>
              </a:ext>
            </a:extLst>
          </p:cNvPr>
          <p:cNvSpPr/>
          <p:nvPr/>
        </p:nvSpPr>
        <p:spPr>
          <a:xfrm>
            <a:off x="552012" y="4539500"/>
            <a:ext cx="11549449" cy="90616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1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E726-7BF5-48AD-B39F-A7B5B6A0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Risks and Catalysts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A7B4C-217E-4D4D-8476-6DA875DCC052}"/>
              </a:ext>
            </a:extLst>
          </p:cNvPr>
          <p:cNvSpPr/>
          <p:nvPr/>
        </p:nvSpPr>
        <p:spPr>
          <a:xfrm>
            <a:off x="801914" y="1335230"/>
            <a:ext cx="4901044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Risks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90613-148E-4713-BC3B-2EB2D58216DE}"/>
              </a:ext>
            </a:extLst>
          </p:cNvPr>
          <p:cNvSpPr/>
          <p:nvPr/>
        </p:nvSpPr>
        <p:spPr>
          <a:xfrm>
            <a:off x="6991931" y="1350707"/>
            <a:ext cx="4901044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Catalysts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B11FD-BCC5-4A4D-86EF-F9AF1EB172CB}"/>
              </a:ext>
            </a:extLst>
          </p:cNvPr>
          <p:cNvSpPr txBox="1"/>
          <p:nvPr/>
        </p:nvSpPr>
        <p:spPr>
          <a:xfrm>
            <a:off x="801914" y="1776843"/>
            <a:ext cx="49010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COVID-19 supply chain disruptions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Political instability and legal sanctions from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Economic downturns could impact discretionary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Expansion of other e-commerce competitors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8C2282-8664-4477-A7DF-94AE429682DD}"/>
              </a:ext>
            </a:extLst>
          </p:cNvPr>
          <p:cNvSpPr txBox="1"/>
          <p:nvPr/>
        </p:nvSpPr>
        <p:spPr>
          <a:xfrm>
            <a:off x="6991932" y="1776843"/>
            <a:ext cx="490104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Economic recovery could increase discretionary spending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The largest e-commerce company is also in the largest market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CAGR is 13%, strong for an already established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Increases in daily ordering, such as the recent increase of 400% Y/Y </a:t>
            </a:r>
          </a:p>
          <a:p>
            <a:endParaRPr lang="en-US" sz="19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E2C9F6-350C-46E4-8F92-0ED0E7AA38BA}"/>
              </a:ext>
            </a:extLst>
          </p:cNvPr>
          <p:cNvSpPr/>
          <p:nvPr/>
        </p:nvSpPr>
        <p:spPr>
          <a:xfrm>
            <a:off x="801914" y="5093160"/>
            <a:ext cx="4901044" cy="1109577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Calibri"/>
              </a:rPr>
              <a:t>Although Alibaba faces the risks of supply chain problems and government regulations, as well as the rise of other competitors, they are firmly the top e-commerce company in China and should continue to see growth.</a:t>
            </a:r>
            <a:endParaRPr lang="en-US" sz="14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D3C0FF-92F6-4EE7-9B7D-8D08C8BEC345}"/>
              </a:ext>
            </a:extLst>
          </p:cNvPr>
          <p:cNvSpPr/>
          <p:nvPr/>
        </p:nvSpPr>
        <p:spPr>
          <a:xfrm>
            <a:off x="6991931" y="5081157"/>
            <a:ext cx="4901044" cy="1109577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cs typeface="Calibri"/>
              </a:rPr>
              <a:t>Alibaba’s position as the strongest force in e-commerce in the most populous country in the world allows the company to see rapid growth as China continues to develop. This growth should continue into the foreseeable future. </a:t>
            </a:r>
            <a:endParaRPr lang="en-US" sz="1400" b="1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7A4BA65D-86E3-4719-A421-D15B24833763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19026" y="6670250"/>
            <a:ext cx="3128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Sources: Company Website, SEC 10Ks 10Qs, Yahoo Finance</a:t>
            </a:r>
          </a:p>
        </p:txBody>
      </p:sp>
    </p:spTree>
    <p:extLst>
      <p:ext uri="{BB962C8B-B14F-4D97-AF65-F5344CB8AC3E}">
        <p14:creationId xmlns:p14="http://schemas.microsoft.com/office/powerpoint/2010/main" val="1817906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D013-4007-4C29-8A2C-63DD0FDA9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Section V. Valuation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4DD16-24D6-4996-9C7D-6968FBD31C4A}"/>
              </a:ext>
            </a:extLst>
          </p:cNvPr>
          <p:cNvSpPr/>
          <p:nvPr/>
        </p:nvSpPr>
        <p:spPr>
          <a:xfrm>
            <a:off x="552009" y="4160559"/>
            <a:ext cx="11549451" cy="378941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Analyst(s): Colin Fragale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94152-9EE3-44D4-8C92-336F714F76AE}"/>
              </a:ext>
            </a:extLst>
          </p:cNvPr>
          <p:cNvSpPr/>
          <p:nvPr/>
        </p:nvSpPr>
        <p:spPr>
          <a:xfrm>
            <a:off x="552012" y="4539500"/>
            <a:ext cx="11549449" cy="90616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36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FD2B-9880-4DB6-9FCE-0B28B646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/>
              <a:t>Comparable Company Analysis – Base Case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2BF2EFB-1FE4-403A-A76C-30C6B1A176D6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09290BC-9A50-814A-B956-C9AC460D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09" y="2135924"/>
            <a:ext cx="11533091" cy="25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6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FD2B-9880-4DB6-9FCE-0B28B646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/>
              <a:t>Multiples Analysis – Base Case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037D539D-9160-466B-8F95-459734151655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imeline&#10;&#10;Description automatically generated">
            <a:extLst>
              <a:ext uri="{FF2B5EF4-FFF2-40B4-BE49-F238E27FC236}">
                <a16:creationId xmlns:a16="http://schemas.microsoft.com/office/drawing/2014/main" id="{C52613E5-D126-134E-9BF1-C3EB4D084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5" y="1186369"/>
            <a:ext cx="7153409" cy="567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9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D013-4007-4C29-8A2C-63DD0FDA9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Section VI. Investment Thesis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4DD16-24D6-4996-9C7D-6968FBD31C4A}"/>
              </a:ext>
            </a:extLst>
          </p:cNvPr>
          <p:cNvSpPr/>
          <p:nvPr/>
        </p:nvSpPr>
        <p:spPr>
          <a:xfrm>
            <a:off x="552009" y="4160559"/>
            <a:ext cx="11549451" cy="378941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Analyst(s): Colin Fragale &amp; Pat Mann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94152-9EE3-44D4-8C92-336F714F76AE}"/>
              </a:ext>
            </a:extLst>
          </p:cNvPr>
          <p:cNvSpPr/>
          <p:nvPr/>
        </p:nvSpPr>
        <p:spPr>
          <a:xfrm>
            <a:off x="552012" y="4539500"/>
            <a:ext cx="11549449" cy="90616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B2C1-E8AF-4BE7-BF6E-A384775A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BABA Investment Thesis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F4B68-0F4E-419E-B355-FEA5E75D3D7F}"/>
              </a:ext>
            </a:extLst>
          </p:cNvPr>
          <p:cNvSpPr/>
          <p:nvPr/>
        </p:nvSpPr>
        <p:spPr>
          <a:xfrm>
            <a:off x="1151255" y="1208854"/>
            <a:ext cx="430645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Company Overview / Story - 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Mature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C3E999-8B45-4B78-8973-C3B7D9F17A3C}"/>
              </a:ext>
            </a:extLst>
          </p:cNvPr>
          <p:cNvSpPr/>
          <p:nvPr/>
        </p:nvSpPr>
        <p:spPr>
          <a:xfrm>
            <a:off x="6924252" y="1208854"/>
            <a:ext cx="430645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Business Model / Growth Strategy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3D40B-13C7-4AB5-8A2E-F8A8D4B276DF}"/>
              </a:ext>
            </a:extLst>
          </p:cNvPr>
          <p:cNvSpPr/>
          <p:nvPr/>
        </p:nvSpPr>
        <p:spPr>
          <a:xfrm>
            <a:off x="6924250" y="3087058"/>
            <a:ext cx="430645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Valuation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6C8EED-DCF3-4178-8389-0937F369A4EB}"/>
              </a:ext>
            </a:extLst>
          </p:cNvPr>
          <p:cNvSpPr/>
          <p:nvPr/>
        </p:nvSpPr>
        <p:spPr>
          <a:xfrm>
            <a:off x="1151254" y="3087059"/>
            <a:ext cx="430645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Risks &amp; Catalysts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BCB3D-10CC-4583-964A-F8A3D53A2922}"/>
              </a:ext>
            </a:extLst>
          </p:cNvPr>
          <p:cNvSpPr/>
          <p:nvPr/>
        </p:nvSpPr>
        <p:spPr>
          <a:xfrm>
            <a:off x="3942770" y="5122531"/>
            <a:ext cx="430645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Investment Thesis - </a:t>
            </a:r>
            <a:r>
              <a:rPr lang="en-US" b="1" i="1" dirty="0">
                <a:solidFill>
                  <a:schemeClr val="bg1"/>
                </a:solidFill>
                <a:cs typeface="Calibri"/>
              </a:rPr>
              <a:t>Buy</a:t>
            </a:r>
            <a:endParaRPr lang="en-US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51255" y="1650466"/>
            <a:ext cx="4306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worlds biggest online commerce company founded in 1999 lead by Jack 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Three main sites; Taobao, </a:t>
            </a:r>
            <a:r>
              <a:rPr lang="en-US" sz="1200" dirty="0" err="1"/>
              <a:t>Tmall</a:t>
            </a:r>
            <a:r>
              <a:rPr lang="en-US" sz="1200" dirty="0"/>
              <a:t>, and </a:t>
            </a:r>
            <a:r>
              <a:rPr lang="en-US" sz="1200" dirty="0" err="1"/>
              <a:t>Alibaba.com</a:t>
            </a:r>
            <a:r>
              <a:rPr lang="en-US" sz="1200" dirty="0"/>
              <a:t> with transactions totaling $248 Billion last year – More than </a:t>
            </a:r>
            <a:r>
              <a:rPr lang="en-US" sz="1200" dirty="0" err="1"/>
              <a:t>Ebay</a:t>
            </a:r>
            <a:r>
              <a:rPr lang="en-US" sz="1200" dirty="0"/>
              <a:t> and Amazon combined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There are nearly a billion users and hosts millions of merchants and business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4252" y="1650466"/>
            <a:ext cx="4306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Alibaba’s business is selling goods online, much like Amazon.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Their target market is the entirety of China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company’s growth strategy is to increase their consumer base by providing the best goods conveniently</a:t>
            </a: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991B2A0-3138-4B12-9C8C-3CCD0DEB01CE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51253" y="3527956"/>
            <a:ext cx="4306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Two Risks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COVID-19 supply chain disruptions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Political instability and legal sanctions from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Two Catalysts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largest e-commerce company is also in the largest market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CAGR is 13%, strong for an already established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924250" y="3527956"/>
            <a:ext cx="4306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 performed a comparable analysis followed by a multiples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They suggested that Alibaba is currently undervalued.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 weighted our DCF to Perpetuity and our Price to Book valuations the highest as they seemed most applicable to Reliance and their industry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1449" y="5535562"/>
            <a:ext cx="4549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Alibaba’s position as the top e-commerce business in China allows them to undergo much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 We are suggesting a market order with a price target of $180. We expect an investment horizon of approximately 10-12 months, but will reevaluate the position consistently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 want a trailing stop loss of 12% put into place after the trade is executed to ensure security in case of any adverse market reactions</a:t>
            </a:r>
          </a:p>
        </p:txBody>
      </p:sp>
    </p:spTree>
    <p:extLst>
      <p:ext uri="{BB962C8B-B14F-4D97-AF65-F5344CB8AC3E}">
        <p14:creationId xmlns:p14="http://schemas.microsoft.com/office/powerpoint/2010/main" val="403577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E726-7BF5-48AD-B39F-A7B5B6A0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Recommendation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B11FD-BCC5-4A4D-86EF-F9AF1EB172CB}"/>
              </a:ext>
            </a:extLst>
          </p:cNvPr>
          <p:cNvSpPr txBox="1"/>
          <p:nvPr/>
        </p:nvSpPr>
        <p:spPr>
          <a:xfrm>
            <a:off x="2085958" y="5429420"/>
            <a:ext cx="8020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“We want to initiate a </a:t>
            </a:r>
            <a:r>
              <a:rPr lang="en-US" sz="2000" i="1" u="sng" dirty="0"/>
              <a:t>3.0%</a:t>
            </a:r>
            <a:r>
              <a:rPr lang="en-US" sz="2000" i="1" dirty="0"/>
              <a:t> position in Alibaba at a price target of $180.00, representing a 41.5% potential upside from the current market price.”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F8D4ED-B471-436F-8EEF-99F567CBA821}"/>
              </a:ext>
            </a:extLst>
          </p:cNvPr>
          <p:cNvSpPr/>
          <p:nvPr/>
        </p:nvSpPr>
        <p:spPr>
          <a:xfrm>
            <a:off x="6239094" y="1428580"/>
            <a:ext cx="551363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Change in Consumer Discretionary</a:t>
            </a:r>
            <a:endParaRPr lang="en-US" b="1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B8088AB-B50F-4793-B6E8-69AB9FDA4D3B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19026" y="6670250"/>
            <a:ext cx="212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Sources: Yahoo finance, SIMM Google Sheet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A31D14-6B76-4465-9E6D-F8F308689793}"/>
              </a:ext>
            </a:extLst>
          </p:cNvPr>
          <p:cNvSpPr/>
          <p:nvPr/>
        </p:nvSpPr>
        <p:spPr>
          <a:xfrm>
            <a:off x="640123" y="1428580"/>
            <a:ext cx="5312784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Buy Recommendation</a:t>
            </a:r>
            <a:endParaRPr lang="en-US" b="1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132A55A-4C70-E44F-8E08-2B4F70F6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83" r="13" b="54511"/>
          <a:stretch/>
        </p:blipFill>
        <p:spPr>
          <a:xfrm>
            <a:off x="461812" y="1957521"/>
            <a:ext cx="5669406" cy="3117615"/>
          </a:xfrm>
          <a:prstGeom prst="rect">
            <a:avLst/>
          </a:prstGeom>
        </p:spPr>
      </p:pic>
      <p:pic>
        <p:nvPicPr>
          <p:cNvPr id="12" name="Picture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1E5CABE-BCC2-094E-B7DD-AB6BD127F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2" r="7824" b="1"/>
          <a:stretch/>
        </p:blipFill>
        <p:spPr>
          <a:xfrm>
            <a:off x="6432423" y="1957521"/>
            <a:ext cx="5126975" cy="31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8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2AA1F-9EB1-4C19-97A9-4C1B36F1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01BA0-936C-4D31-A5C3-58ED25883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Section I.	Company</a:t>
            </a:r>
            <a:r>
              <a:rPr lang="en-US" dirty="0">
                <a:solidFill>
                  <a:srgbClr val="613E35"/>
                </a:solidFill>
              </a:rPr>
              <a:t> Overview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Section II.	Industry</a:t>
            </a:r>
            <a:r>
              <a:rPr lang="en-US" dirty="0">
                <a:solidFill>
                  <a:srgbClr val="613E35"/>
                </a:solidFill>
              </a:rPr>
              <a:t> </a:t>
            </a:r>
            <a:r>
              <a:rPr lang="en-US" dirty="0"/>
              <a:t>Overview</a:t>
            </a:r>
            <a:endParaRPr lang="en-US" dirty="0">
              <a:cs typeface="Calibri"/>
            </a:endParaRP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Section III.	Risks &amp; Catalysts</a:t>
            </a:r>
            <a:endParaRPr lang="en-US" dirty="0">
              <a:solidFill>
                <a:srgbClr val="613E35"/>
              </a:solidFill>
              <a:cs typeface="Calibri" panose="020F0502020204030204"/>
            </a:endParaRP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Section IV.	Valuation</a:t>
            </a:r>
            <a:endParaRPr lang="en-US" dirty="0">
              <a:solidFill>
                <a:srgbClr val="A6A6A6"/>
              </a:solidFill>
            </a:endParaRP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Section V.	Investment Thesis / Recommendation</a:t>
            </a:r>
          </a:p>
          <a:p>
            <a:pPr marL="0" indent="0">
              <a:buNone/>
              <a:tabLst>
                <a:tab pos="2286000" algn="l"/>
              </a:tabLst>
            </a:pPr>
            <a:r>
              <a:rPr lang="en-US" dirty="0"/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		</a:t>
            </a:r>
            <a:endParaRPr lang="en-US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56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D013-4007-4C29-8A2C-63DD0FDA9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Section I. Company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4DD16-24D6-4996-9C7D-6968FBD31C4A}"/>
              </a:ext>
            </a:extLst>
          </p:cNvPr>
          <p:cNvSpPr/>
          <p:nvPr/>
        </p:nvSpPr>
        <p:spPr>
          <a:xfrm>
            <a:off x="552010" y="4170004"/>
            <a:ext cx="11549451" cy="378941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Analyst(s): Pat Mann and </a:t>
            </a:r>
            <a:r>
              <a:rPr lang="en-US" sz="1400" b="1" dirty="0" err="1">
                <a:solidFill>
                  <a:schemeClr val="bg1"/>
                </a:solidFill>
              </a:rPr>
              <a:t>Ultan</a:t>
            </a:r>
            <a:r>
              <a:rPr lang="en-US" sz="1400" b="1" dirty="0">
                <a:solidFill>
                  <a:schemeClr val="bg1"/>
                </a:solidFill>
              </a:rPr>
              <a:t> Horrigan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94152-9EE3-44D4-8C92-336F714F76AE}"/>
              </a:ext>
            </a:extLst>
          </p:cNvPr>
          <p:cNvSpPr/>
          <p:nvPr/>
        </p:nvSpPr>
        <p:spPr>
          <a:xfrm>
            <a:off x="552012" y="4539500"/>
            <a:ext cx="11549449" cy="90616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5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2B3A-D194-48C0-8FF8-C3B51718D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79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Company Summary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F5433-473C-48D6-A466-984F5C796341}"/>
              </a:ext>
            </a:extLst>
          </p:cNvPr>
          <p:cNvSpPr/>
          <p:nvPr/>
        </p:nvSpPr>
        <p:spPr>
          <a:xfrm>
            <a:off x="893617" y="1175094"/>
            <a:ext cx="5202381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Alibaba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B5DCD-FFC1-4BDB-BA91-3FC254DC550E}"/>
              </a:ext>
            </a:extLst>
          </p:cNvPr>
          <p:cNvSpPr/>
          <p:nvPr/>
        </p:nvSpPr>
        <p:spPr>
          <a:xfrm>
            <a:off x="6812972" y="1173049"/>
            <a:ext cx="4901044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cs typeface="Calibri"/>
              </a:rPr>
              <a:t>Financial Summary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0CE47B-1727-4CA3-9F1A-A9AC2B466786}"/>
              </a:ext>
            </a:extLst>
          </p:cNvPr>
          <p:cNvSpPr/>
          <p:nvPr/>
        </p:nvSpPr>
        <p:spPr>
          <a:xfrm>
            <a:off x="893616" y="3903362"/>
            <a:ext cx="5202382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cs typeface="Calibri"/>
              </a:rPr>
              <a:t>Revenue Breakdown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7EF63D-B1C2-4B6E-8C6C-7F360F6E5B36}"/>
              </a:ext>
            </a:extLst>
          </p:cNvPr>
          <p:cNvSpPr txBox="1"/>
          <p:nvPr/>
        </p:nvSpPr>
        <p:spPr>
          <a:xfrm>
            <a:off x="847764" y="1614662"/>
            <a:ext cx="5294085" cy="18928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 worlds biggest online commerce company founded in 1999 lead by Jack 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Three main sites; Taobao, </a:t>
            </a:r>
            <a:r>
              <a:rPr lang="en-US" sz="1300" dirty="0" err="1"/>
              <a:t>Tmall</a:t>
            </a:r>
            <a:r>
              <a:rPr lang="en-US" sz="1300" dirty="0"/>
              <a:t>, and </a:t>
            </a:r>
            <a:r>
              <a:rPr lang="en-US" sz="1300" dirty="0" err="1"/>
              <a:t>Alibaba.com</a:t>
            </a:r>
            <a:r>
              <a:rPr lang="en-US" sz="1300" dirty="0"/>
              <a:t> with transactions totaling $248 Billion last year – More than </a:t>
            </a:r>
            <a:r>
              <a:rPr lang="en-US" sz="1300" dirty="0" err="1"/>
              <a:t>Ebay</a:t>
            </a:r>
            <a:r>
              <a:rPr lang="en-US" sz="1300" dirty="0"/>
              <a:t> and Amazon combined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There are nearly a billion users and hosts millions of merchants and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Moving into the Financial Services sector with Alibaba Alipay payments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CEO: Daniel Zhang, CFO: </a:t>
            </a:r>
            <a:r>
              <a:rPr lang="en-US" sz="1300" dirty="0">
                <a:solidFill>
                  <a:srgbClr val="000000"/>
                </a:solidFill>
              </a:rPr>
              <a:t>Maggie Wei WU, President: Michael Evans</a:t>
            </a:r>
            <a:endParaRPr lang="en-US" sz="1300" dirty="0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4991B2A0-3138-4B12-9C8C-3CCD0DEB01CE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19025" y="6670250"/>
            <a:ext cx="3232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Sources: Company Website, SEC 10Ks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10Qs, Yahoo Finance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B7DC3D-2901-9F40-B782-21527043B30D}"/>
              </a:ext>
            </a:extLst>
          </p:cNvPr>
          <p:cNvSpPr txBox="1"/>
          <p:nvPr/>
        </p:nvSpPr>
        <p:spPr>
          <a:xfrm>
            <a:off x="893615" y="4556183"/>
            <a:ext cx="520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next slide…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590BEE-B75B-E64B-B608-22444F45DC93}"/>
              </a:ext>
            </a:extLst>
          </p:cNvPr>
          <p:cNvGraphicFramePr>
            <a:graphicFrameLocks noGrp="1"/>
          </p:cNvGraphicFramePr>
          <p:nvPr/>
        </p:nvGraphicFramePr>
        <p:xfrm>
          <a:off x="6896321" y="1669863"/>
          <a:ext cx="4734345" cy="4908610"/>
        </p:xfrm>
        <a:graphic>
          <a:graphicData uri="http://schemas.openxmlformats.org/drawingml/2006/table">
            <a:tbl>
              <a:tblPr/>
              <a:tblGrid>
                <a:gridCol w="146235">
                  <a:extLst>
                    <a:ext uri="{9D8B030D-6E8A-4147-A177-3AD203B41FA5}">
                      <a16:colId xmlns:a16="http://schemas.microsoft.com/office/drawing/2014/main" val="709059848"/>
                    </a:ext>
                  </a:extLst>
                </a:gridCol>
                <a:gridCol w="475263">
                  <a:extLst>
                    <a:ext uri="{9D8B030D-6E8A-4147-A177-3AD203B41FA5}">
                      <a16:colId xmlns:a16="http://schemas.microsoft.com/office/drawing/2014/main" val="939445359"/>
                    </a:ext>
                  </a:extLst>
                </a:gridCol>
                <a:gridCol w="630637">
                  <a:extLst>
                    <a:ext uri="{9D8B030D-6E8A-4147-A177-3AD203B41FA5}">
                      <a16:colId xmlns:a16="http://schemas.microsoft.com/office/drawing/2014/main" val="1759744942"/>
                    </a:ext>
                  </a:extLst>
                </a:gridCol>
                <a:gridCol w="776871">
                  <a:extLst>
                    <a:ext uri="{9D8B030D-6E8A-4147-A177-3AD203B41FA5}">
                      <a16:colId xmlns:a16="http://schemas.microsoft.com/office/drawing/2014/main" val="2812980289"/>
                    </a:ext>
                  </a:extLst>
                </a:gridCol>
                <a:gridCol w="639776">
                  <a:extLst>
                    <a:ext uri="{9D8B030D-6E8A-4147-A177-3AD203B41FA5}">
                      <a16:colId xmlns:a16="http://schemas.microsoft.com/office/drawing/2014/main" val="4077376733"/>
                    </a:ext>
                  </a:extLst>
                </a:gridCol>
                <a:gridCol w="639776">
                  <a:extLst>
                    <a:ext uri="{9D8B030D-6E8A-4147-A177-3AD203B41FA5}">
                      <a16:colId xmlns:a16="http://schemas.microsoft.com/office/drawing/2014/main" val="3132675437"/>
                    </a:ext>
                  </a:extLst>
                </a:gridCol>
                <a:gridCol w="639776">
                  <a:extLst>
                    <a:ext uri="{9D8B030D-6E8A-4147-A177-3AD203B41FA5}">
                      <a16:colId xmlns:a16="http://schemas.microsoft.com/office/drawing/2014/main" val="2487984186"/>
                    </a:ext>
                  </a:extLst>
                </a:gridCol>
                <a:gridCol w="639776">
                  <a:extLst>
                    <a:ext uri="{9D8B030D-6E8A-4147-A177-3AD203B41FA5}">
                      <a16:colId xmlns:a16="http://schemas.microsoft.com/office/drawing/2014/main" val="2484421160"/>
                    </a:ext>
                  </a:extLst>
                </a:gridCol>
                <a:gridCol w="146235">
                  <a:extLst>
                    <a:ext uri="{9D8B030D-6E8A-4147-A177-3AD203B41FA5}">
                      <a16:colId xmlns:a16="http://schemas.microsoft.com/office/drawing/2014/main" val="2674790059"/>
                    </a:ext>
                  </a:extLst>
                </a:gridCol>
              </a:tblGrid>
              <a:tr h="126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286205"/>
                  </a:ext>
                </a:extLst>
              </a:tr>
              <a:tr h="130683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Price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$125.79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636679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Dividend Payout Ratio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87509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52-week high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$274.29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00696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52-week low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$108.70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250243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Diluted Shares Outstanding </a:t>
                      </a: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(in millions)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2710.0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33401"/>
                  </a:ext>
                </a:extLst>
              </a:tr>
              <a:tr h="126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891506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Enterprise Value </a:t>
                      </a:r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(in millions)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571919"/>
                  </a:ext>
                </a:extLst>
              </a:tr>
              <a:tr h="126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37751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 Cap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$340,890.9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87188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Add: Total Debt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183,160.0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97359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Add: Minority Interest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(8,032.0)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608704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Less: Cash &amp; S.T Investment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42,246.0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95360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Enterprise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$558,264.9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257452"/>
                  </a:ext>
                </a:extLst>
              </a:tr>
              <a:tr h="126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68068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Capital Structure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921242"/>
                  </a:ext>
                </a:extLst>
              </a:tr>
              <a:tr h="126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53669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183,160.0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98297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Equity</a:t>
                      </a:r>
                    </a:p>
                  </a:txBody>
                  <a:tcPr marL="3814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340,890.9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16939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Capitalization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$524,050.9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198112"/>
                  </a:ext>
                </a:extLst>
              </a:tr>
              <a:tr h="12654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42017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Financial Summary </a:t>
                      </a:r>
                      <a:r>
                        <a:rPr lang="en-US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(in millions)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13E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12434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46148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$250,266.0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$376,844.0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$509,711.0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$717,289.0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$859,507.0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312654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38657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$103,969.0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$101,411.0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$171,825.0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$170,054.0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$131,765.0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23381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33291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$104,187.4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$101,626.2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$172,044.3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$170,281.3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$161,848.0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236722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(1.0%)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(5.0%)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57733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 Income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$64,093.0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$87,886.0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$149,433.0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$150,578.0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$146,183.0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224583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70.0%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24626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Fully Reported EPS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$24.51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$33.38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$55.92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$54.72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$53.31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699362"/>
                  </a:ext>
                </a:extLst>
              </a:tr>
              <a:tr h="143798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YOY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67.5%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(2.6%)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645318"/>
                  </a:ext>
                </a:extLst>
              </a:tr>
              <a:tr h="126542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73093"/>
                  </a:ext>
                </a:extLst>
              </a:tr>
              <a:tr h="15338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393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26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1C3FD-C58A-AB43-BED3-0260FF98A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4786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Revenue Breakdown</a:t>
            </a:r>
          </a:p>
        </p:txBody>
      </p:sp>
      <p:pic>
        <p:nvPicPr>
          <p:cNvPr id="4" name="Content Placeholder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B56BDE9-DB0C-984C-81DC-6D13769ED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9158"/>
            <a:ext cx="10515599" cy="255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E726-7BF5-48AD-B39F-A7B5B6A0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"/>
              </a:rPr>
              <a:t>Annotated Price Chart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A7B4C-217E-4D4D-8476-6DA875DCC052}"/>
              </a:ext>
            </a:extLst>
          </p:cNvPr>
          <p:cNvSpPr/>
          <p:nvPr/>
        </p:nvSpPr>
        <p:spPr>
          <a:xfrm>
            <a:off x="893618" y="1335232"/>
            <a:ext cx="5202382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cs typeface="Calibri"/>
              </a:rPr>
              <a:t>Stock Chart</a:t>
            </a:r>
            <a:endParaRPr lang="en-US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90613-148E-4713-BC3B-2EB2D58216DE}"/>
              </a:ext>
            </a:extLst>
          </p:cNvPr>
          <p:cNvSpPr/>
          <p:nvPr/>
        </p:nvSpPr>
        <p:spPr>
          <a:xfrm>
            <a:off x="6812972" y="1333187"/>
            <a:ext cx="4901044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cs typeface="Calibri"/>
              </a:rPr>
              <a:t>Major Events</a:t>
            </a:r>
            <a:endParaRPr lang="en-US" b="1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CBEBCC67-9E20-4464-920B-0CB0514DED6B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19025" y="6670250"/>
            <a:ext cx="32321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Sources: Company Website,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 Yahoo Finance</a:t>
            </a:r>
          </a:p>
        </p:txBody>
      </p:sp>
      <p:pic>
        <p:nvPicPr>
          <p:cNvPr id="10" name="Picture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AC1B74F-9417-C24F-AF8E-8CA0F5A3F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32" y="2110358"/>
            <a:ext cx="5008182" cy="42263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47BC0C-2D4D-024C-8937-34ECFC7D22A4}"/>
              </a:ext>
            </a:extLst>
          </p:cNvPr>
          <p:cNvSpPr txBox="1"/>
          <p:nvPr/>
        </p:nvSpPr>
        <p:spPr>
          <a:xfrm>
            <a:off x="6936070" y="1822769"/>
            <a:ext cx="4654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Announce that revenue growth is forecast to be slower reflecting the contraction within the Chinese economy</a:t>
            </a:r>
          </a:p>
          <a:p>
            <a:pPr marL="342900" indent="-342900">
              <a:buAutoNum type="arabicPeriod"/>
            </a:pPr>
            <a:r>
              <a:rPr lang="en-US" dirty="0"/>
              <a:t>White house stepped up its confrontation with China by issuing a ban on </a:t>
            </a:r>
            <a:r>
              <a:rPr lang="en-US" dirty="0" err="1"/>
              <a:t>TikTok</a:t>
            </a:r>
            <a:r>
              <a:rPr lang="en-US" dirty="0"/>
              <a:t> and WeChat</a:t>
            </a:r>
          </a:p>
          <a:p>
            <a:pPr marL="342900" indent="-342900">
              <a:buAutoNum type="arabicPeriod"/>
            </a:pPr>
            <a:r>
              <a:rPr lang="en-US" dirty="0"/>
              <a:t>Revenue grew at its slowest pace on record for a September quarter reflecting the plateau from the post-pandemic rebound</a:t>
            </a:r>
          </a:p>
          <a:p>
            <a:pPr marL="342900" indent="-342900">
              <a:buAutoNum type="arabicPeriod"/>
            </a:pPr>
            <a:r>
              <a:rPr lang="en-US" dirty="0"/>
              <a:t>Jack Ma’s Ant Group planning to fold its financial operations into a holding company that could be regulated like a bank</a:t>
            </a:r>
          </a:p>
          <a:p>
            <a:pPr marL="342900" indent="-342900">
              <a:buAutoNum type="arabicPeriod"/>
            </a:pPr>
            <a:r>
              <a:rPr lang="en-US" dirty="0"/>
              <a:t>Beijing clampdown on the private education industry</a:t>
            </a:r>
          </a:p>
          <a:p>
            <a:pPr marL="342900" indent="-342900">
              <a:buAutoNum type="arabicPeriod"/>
            </a:pPr>
            <a:r>
              <a:rPr lang="en-US" dirty="0"/>
              <a:t>Alibaba slashed its outlook for 2022 revenue after intensifying competition and lower consumer spending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6BBE-BA4C-F549-8DD9-6069CE4D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Alibaba &amp; ESG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9862-D578-134E-85D6-01AA66BD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237"/>
            <a:ext cx="10515600" cy="5087317"/>
          </a:xfrm>
        </p:spPr>
        <p:txBody>
          <a:bodyPr>
            <a:normAutofit fontScale="77500" lnSpcReduction="20000"/>
          </a:bodyPr>
          <a:lstStyle/>
          <a:p>
            <a:pPr marL="228593" lvl="0" indent="0">
              <a:buNone/>
            </a:pPr>
            <a:r>
              <a:rPr lang="en-US" sz="3300" dirty="0"/>
              <a:t>Initiatives:</a:t>
            </a:r>
          </a:p>
          <a:p>
            <a:pPr marL="228593" lvl="0" indent="0">
              <a:buNone/>
            </a:pPr>
            <a:r>
              <a:rPr lang="en-US" sz="3300" dirty="0"/>
              <a:t>- Plan to reach carbon neutrality by 2030, reduce 		 its value chain’s carbon intensity by 50% by 2030</a:t>
            </a:r>
          </a:p>
          <a:p>
            <a:pPr marL="228593" lvl="0" indent="0">
              <a:buNone/>
            </a:pPr>
            <a:r>
              <a:rPr lang="en-US" sz="3300" dirty="0"/>
              <a:t>- Facilitate 1.5 gigaton decarbonization 				                            of its digital ecosystem by 2035</a:t>
            </a:r>
          </a:p>
          <a:p>
            <a:pPr marL="228593" lvl="0" indent="0">
              <a:buNone/>
            </a:pPr>
            <a:endParaRPr lang="en-US" sz="3300" dirty="0"/>
          </a:p>
          <a:p>
            <a:pPr marL="228593" lvl="0" indent="0">
              <a:buNone/>
            </a:pPr>
            <a:r>
              <a:rPr lang="en-US" sz="3300" dirty="0"/>
              <a:t>- 1/3 of management is female</a:t>
            </a:r>
          </a:p>
          <a:p>
            <a:pPr marL="228593" lvl="0" indent="0">
              <a:lnSpc>
                <a:spcPct val="100000"/>
              </a:lnSpc>
              <a:buNone/>
            </a:pPr>
            <a:r>
              <a:rPr lang="en-US" sz="3300" dirty="0"/>
              <a:t>- “Reunion” System for missing children					                   	</a:t>
            </a:r>
            <a:r>
              <a:rPr lang="en-US" sz="2500" dirty="0"/>
              <a:t>3,328 located since 2015, 97.6% success                                                                                                                	rate</a:t>
            </a:r>
          </a:p>
          <a:p>
            <a:pPr marL="228593" lvl="0" indent="0">
              <a:lnSpc>
                <a:spcPct val="100000"/>
              </a:lnSpc>
              <a:buNone/>
            </a:pPr>
            <a:r>
              <a:rPr lang="en-US" sz="3300" dirty="0"/>
              <a:t>- Helping people out of poverty with						                 With Rural Taobao program: 					       	           	</a:t>
            </a:r>
            <a:r>
              <a:rPr lang="en-US" sz="2400" dirty="0"/>
              <a:t>30,000 villages now with service centers</a:t>
            </a:r>
            <a:r>
              <a:rPr lang="en-US" sz="3300" dirty="0"/>
              <a:t>					                                        	</a:t>
            </a:r>
            <a:r>
              <a:rPr lang="en-US" sz="2400" dirty="0"/>
              <a:t>730 countries to date helped</a:t>
            </a:r>
          </a:p>
          <a:p>
            <a:pPr marL="228593" lv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7961A5B-0A91-2449-9BD5-89D9990AF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449"/>
          <a:stretch/>
        </p:blipFill>
        <p:spPr>
          <a:xfrm>
            <a:off x="8419411" y="1210792"/>
            <a:ext cx="2252546" cy="2846511"/>
          </a:xfrm>
          <a:prstGeom prst="rect">
            <a:avLst/>
          </a:prstGeom>
        </p:spPr>
      </p:pic>
      <p:pic>
        <p:nvPicPr>
          <p:cNvPr id="8" name="Picture 7" descr="A picture containing text, outdoor, conifer, porcelain&#10;&#10;Description automatically generated">
            <a:extLst>
              <a:ext uri="{FF2B5EF4-FFF2-40B4-BE49-F238E27FC236}">
                <a16:creationId xmlns:a16="http://schemas.microsoft.com/office/drawing/2014/main" id="{C040A33E-C3CD-2A4E-AA52-8DFFD64A00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t="1198" r="5203" b="4855"/>
          <a:stretch/>
        </p:blipFill>
        <p:spPr>
          <a:xfrm>
            <a:off x="6511401" y="4215748"/>
            <a:ext cx="5377934" cy="22408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0D6CD9-29E9-C34E-BB3C-AEF5B02EF956}"/>
              </a:ext>
            </a:extLst>
          </p:cNvPr>
          <p:cNvSpPr/>
          <p:nvPr/>
        </p:nvSpPr>
        <p:spPr>
          <a:xfrm>
            <a:off x="8408020" y="1137424"/>
            <a:ext cx="2297151" cy="29550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19143-C337-B345-9554-DF4DD20395C7}"/>
              </a:ext>
            </a:extLst>
          </p:cNvPr>
          <p:cNvSpPr/>
          <p:nvPr/>
        </p:nvSpPr>
        <p:spPr>
          <a:xfrm>
            <a:off x="6511401" y="4215748"/>
            <a:ext cx="5377934" cy="22408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1D013-4007-4C29-8A2C-63DD0FDA9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Section II. Industry Overview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44DD16-24D6-4996-9C7D-6968FBD31C4A}"/>
              </a:ext>
            </a:extLst>
          </p:cNvPr>
          <p:cNvSpPr/>
          <p:nvPr/>
        </p:nvSpPr>
        <p:spPr>
          <a:xfrm>
            <a:off x="552009" y="4160559"/>
            <a:ext cx="11549451" cy="378941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b="1" dirty="0">
                <a:solidFill>
                  <a:schemeClr val="bg1"/>
                </a:solidFill>
              </a:rPr>
              <a:t>Analyst(s): Elias Kott and Patrick Seeley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B94152-9EE3-44D4-8C92-336F714F76AE}"/>
              </a:ext>
            </a:extLst>
          </p:cNvPr>
          <p:cNvSpPr/>
          <p:nvPr/>
        </p:nvSpPr>
        <p:spPr>
          <a:xfrm>
            <a:off x="552012" y="4539500"/>
            <a:ext cx="11549449" cy="90616"/>
          </a:xfrm>
          <a:prstGeom prst="rect">
            <a:avLst/>
          </a:prstGeom>
          <a:solidFill>
            <a:srgbClr val="FBB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CE726-7BF5-48AD-B39F-A7B5B6A0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14" y="208580"/>
            <a:ext cx="10515600" cy="608537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"/>
              </a:rPr>
              <a:t>E-Commerce Industry Overview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A7B4C-217E-4D4D-8476-6DA875DCC052}"/>
              </a:ext>
            </a:extLst>
          </p:cNvPr>
          <p:cNvSpPr/>
          <p:nvPr/>
        </p:nvSpPr>
        <p:spPr>
          <a:xfrm>
            <a:off x="1122215" y="1726239"/>
            <a:ext cx="422350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Asia (Developed) Market Share - % of Rev.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EF2190-61BB-4B97-9754-DAAFEE37DB30}"/>
              </a:ext>
            </a:extLst>
          </p:cNvPr>
          <p:cNvSpPr/>
          <p:nvPr/>
        </p:nvSpPr>
        <p:spPr>
          <a:xfrm>
            <a:off x="1028700" y="4152014"/>
            <a:ext cx="4492869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Asia (Developed) Market Share - % Mkt. cap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B8088AB-B50F-4793-B6E8-69AB9FDA4D3B}"/>
              </a:ext>
            </a:extLst>
          </p:cNvPr>
          <p:cNvSpPr/>
          <p:nvPr/>
        </p:nvSpPr>
        <p:spPr>
          <a:xfrm>
            <a:off x="92364" y="70033"/>
            <a:ext cx="286327" cy="277091"/>
          </a:xfrm>
          <a:prstGeom prst="star5">
            <a:avLst/>
          </a:prstGeom>
          <a:solidFill>
            <a:srgbClr val="613E35"/>
          </a:solidFill>
          <a:ln>
            <a:solidFill>
              <a:srgbClr val="FBB9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EF2190-61BB-4B97-9754-DAAFEE37DB30}"/>
              </a:ext>
            </a:extLst>
          </p:cNvPr>
          <p:cNvSpPr/>
          <p:nvPr/>
        </p:nvSpPr>
        <p:spPr>
          <a:xfrm>
            <a:off x="6814034" y="4137041"/>
            <a:ext cx="422350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Global Market Share - % Mkt. cap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EF2190-61BB-4B97-9754-DAAFEE37DB30}"/>
              </a:ext>
            </a:extLst>
          </p:cNvPr>
          <p:cNvSpPr/>
          <p:nvPr/>
        </p:nvSpPr>
        <p:spPr>
          <a:xfrm>
            <a:off x="6814033" y="1721514"/>
            <a:ext cx="4223505" cy="441613"/>
          </a:xfrm>
          <a:prstGeom prst="rect">
            <a:avLst/>
          </a:prstGeom>
          <a:solidFill>
            <a:srgbClr val="613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Global Market Share - % of Rev.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19026" y="6670250"/>
            <a:ext cx="21277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Sources: Bloomberg CCB Function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236" y="1111988"/>
            <a:ext cx="113314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E-Commerce industry generated roughly $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880B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2021, with &gt;50% coming from Asia alone. Alibaba overwhelmingly controls most of the Asian market share.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A0DB5A6-0B4F-45B4-9BAC-E81D3702386D}"/>
              </a:ext>
            </a:extLst>
          </p:cNvPr>
          <p:cNvGraphicFramePr>
            <a:graphicFrameLocks/>
          </p:cNvGraphicFramePr>
          <p:nvPr/>
        </p:nvGraphicFramePr>
        <p:xfrm>
          <a:off x="1287057" y="4581583"/>
          <a:ext cx="4234512" cy="2132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D0E013D-1E46-4644-9270-9A07AF0A80C4}"/>
              </a:ext>
            </a:extLst>
          </p:cNvPr>
          <p:cNvGraphicFramePr>
            <a:graphicFrameLocks/>
          </p:cNvGraphicFramePr>
          <p:nvPr/>
        </p:nvGraphicFramePr>
        <p:xfrm>
          <a:off x="1163381" y="2144307"/>
          <a:ext cx="4223505" cy="197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82BB640-D386-4FEF-89EE-F3B3756F82EA}"/>
              </a:ext>
            </a:extLst>
          </p:cNvPr>
          <p:cNvGraphicFramePr>
            <a:graphicFrameLocks/>
          </p:cNvGraphicFramePr>
          <p:nvPr/>
        </p:nvGraphicFramePr>
        <p:xfrm>
          <a:off x="6814033" y="4593627"/>
          <a:ext cx="4223505" cy="228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91C9AFF0-6FB5-482C-9118-3CB304A7E4CE}"/>
              </a:ext>
            </a:extLst>
          </p:cNvPr>
          <p:cNvGraphicFramePr>
            <a:graphicFrameLocks/>
          </p:cNvGraphicFramePr>
          <p:nvPr/>
        </p:nvGraphicFramePr>
        <p:xfrm>
          <a:off x="6855199" y="2144308"/>
          <a:ext cx="4173420" cy="184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281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55647C8A8E1149AA6E04A7DB908B7A" ma:contentTypeVersion="12" ma:contentTypeDescription="Create a new document." ma:contentTypeScope="" ma:versionID="473e64dae3f221f38a3a2d4f860c0141">
  <xsd:schema xmlns:xsd="http://www.w3.org/2001/XMLSchema" xmlns:xs="http://www.w3.org/2001/XMLSchema" xmlns:p="http://schemas.microsoft.com/office/2006/metadata/properties" xmlns:ns3="df9f2d01-ff89-44fd-8417-04ace36493b0" xmlns:ns4="1ef0e58a-4754-4f2d-bfb6-51962dba1afb" targetNamespace="http://schemas.microsoft.com/office/2006/metadata/properties" ma:root="true" ma:fieldsID="6fe1eccb5ad984ca49e96851182291d5" ns3:_="" ns4:_="">
    <xsd:import namespace="df9f2d01-ff89-44fd-8417-04ace36493b0"/>
    <xsd:import namespace="1ef0e58a-4754-4f2d-bfb6-51962dba1a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f2d01-ff89-44fd-8417-04ace36493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0e58a-4754-4f2d-bfb6-51962dba1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B386B8-6CC0-4001-87FE-DDAF71A5A440}">
  <ds:schemaRefs>
    <ds:schemaRef ds:uri="1ef0e58a-4754-4f2d-bfb6-51962dba1afb"/>
    <ds:schemaRef ds:uri="df9f2d01-ff89-44fd-8417-04ace36493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443BD3A-0386-43FB-998C-29076BC1A93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ef0e58a-4754-4f2d-bfb6-51962dba1afb"/>
    <ds:schemaRef ds:uri="df9f2d01-ff89-44fd-8417-04ace36493b0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C426240-F17A-40E5-A156-422738C57D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</TotalTime>
  <Words>1479</Words>
  <Application>Microsoft Macintosh PowerPoint</Application>
  <PresentationFormat>Widescreen</PresentationFormat>
  <Paragraphs>343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Alibaba (BABA)</vt:lpstr>
      <vt:lpstr>Table of Contents</vt:lpstr>
      <vt:lpstr>Section I. Company Overview</vt:lpstr>
      <vt:lpstr>Company Summary</vt:lpstr>
      <vt:lpstr>Revenue Breakdown</vt:lpstr>
      <vt:lpstr>Annotated Price Chart</vt:lpstr>
      <vt:lpstr>Alibaba &amp; ESG</vt:lpstr>
      <vt:lpstr>Section II. Industry Overview</vt:lpstr>
      <vt:lpstr>E-Commerce Industry Overview</vt:lpstr>
      <vt:lpstr>Macro Overview</vt:lpstr>
      <vt:lpstr>Section IV. Risks &amp; Catalysts</vt:lpstr>
      <vt:lpstr>Risks and Catalysts</vt:lpstr>
      <vt:lpstr>Section V. Valuation</vt:lpstr>
      <vt:lpstr>Comparable Company Analysis – Base Case</vt:lpstr>
      <vt:lpstr>Multiples Analysis – Base Case</vt:lpstr>
      <vt:lpstr>Section VI. Investment Thesis</vt:lpstr>
      <vt:lpstr>BABA Investment Thesis</vt:lpstr>
      <vt:lpstr>Recommendation</vt:lpstr>
    </vt:vector>
  </TitlesOfParts>
  <Company>Bloomberg 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 BONAVENTURE</dc:creator>
  <cp:lastModifiedBy>Fragale, Colin J</cp:lastModifiedBy>
  <cp:revision>100</cp:revision>
  <dcterms:created xsi:type="dcterms:W3CDTF">2021-08-24T02:30:09Z</dcterms:created>
  <dcterms:modified xsi:type="dcterms:W3CDTF">2022-02-02T19:34:36Z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0x0101008F55647C8A8E1149AA6E04A7DB908B7A</vt:lpwstr>
  </property>
</Properties>
</file>